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17279938" cy="12960350"/>
  <p:notesSz cx="6888163" cy="10020300"/>
  <p:defaultTextStyle>
    <a:defPPr>
      <a:defRPr lang="en-US"/>
    </a:defPPr>
    <a:lvl1pPr algn="l" rtl="0" eaLnBrk="0" fontAlgn="base" hangingPunct="0">
      <a:spcBef>
        <a:spcPct val="0"/>
      </a:spcBef>
      <a:spcAft>
        <a:spcPct val="0"/>
      </a:spcAft>
      <a:defRPr sz="1936" kern="1200">
        <a:solidFill>
          <a:schemeClr val="tx1"/>
        </a:solidFill>
        <a:latin typeface="Times New Roman" pitchFamily="1" charset="0"/>
        <a:ea typeface="+mn-ea"/>
        <a:cs typeface="+mn-cs"/>
      </a:defRPr>
    </a:lvl1pPr>
    <a:lvl2pPr marL="367455" indent="1281" algn="l" rtl="0" eaLnBrk="0" fontAlgn="base" hangingPunct="0">
      <a:spcBef>
        <a:spcPct val="0"/>
      </a:spcBef>
      <a:spcAft>
        <a:spcPct val="0"/>
      </a:spcAft>
      <a:defRPr sz="1936" kern="1200">
        <a:solidFill>
          <a:schemeClr val="tx1"/>
        </a:solidFill>
        <a:latin typeface="Times New Roman" pitchFamily="1" charset="0"/>
        <a:ea typeface="+mn-ea"/>
        <a:cs typeface="+mn-cs"/>
      </a:defRPr>
    </a:lvl2pPr>
    <a:lvl3pPr marL="736189" indent="1281" algn="l" rtl="0" eaLnBrk="0" fontAlgn="base" hangingPunct="0">
      <a:spcBef>
        <a:spcPct val="0"/>
      </a:spcBef>
      <a:spcAft>
        <a:spcPct val="0"/>
      </a:spcAft>
      <a:defRPr sz="1936" kern="1200">
        <a:solidFill>
          <a:schemeClr val="tx1"/>
        </a:solidFill>
        <a:latin typeface="Times New Roman" pitchFamily="1" charset="0"/>
        <a:ea typeface="+mn-ea"/>
        <a:cs typeface="+mn-cs"/>
      </a:defRPr>
    </a:lvl3pPr>
    <a:lvl4pPr marL="1104924" indent="1281" algn="l" rtl="0" eaLnBrk="0" fontAlgn="base" hangingPunct="0">
      <a:spcBef>
        <a:spcPct val="0"/>
      </a:spcBef>
      <a:spcAft>
        <a:spcPct val="0"/>
      </a:spcAft>
      <a:defRPr sz="1936" kern="1200">
        <a:solidFill>
          <a:schemeClr val="tx1"/>
        </a:solidFill>
        <a:latin typeface="Times New Roman" pitchFamily="1" charset="0"/>
        <a:ea typeface="+mn-ea"/>
        <a:cs typeface="+mn-cs"/>
      </a:defRPr>
    </a:lvl4pPr>
    <a:lvl5pPr marL="1473660" indent="1281" algn="l" rtl="0" eaLnBrk="0" fontAlgn="base" hangingPunct="0">
      <a:spcBef>
        <a:spcPct val="0"/>
      </a:spcBef>
      <a:spcAft>
        <a:spcPct val="0"/>
      </a:spcAft>
      <a:defRPr sz="1936" kern="1200">
        <a:solidFill>
          <a:schemeClr val="tx1"/>
        </a:solidFill>
        <a:latin typeface="Times New Roman" pitchFamily="1" charset="0"/>
        <a:ea typeface="+mn-ea"/>
        <a:cs typeface="+mn-cs"/>
      </a:defRPr>
    </a:lvl5pPr>
    <a:lvl6pPr marL="1843674" algn="l" defTabSz="737470" rtl="0" eaLnBrk="1" latinLnBrk="0" hangingPunct="1">
      <a:defRPr sz="1936" kern="1200">
        <a:solidFill>
          <a:schemeClr val="tx1"/>
        </a:solidFill>
        <a:latin typeface="Times New Roman" pitchFamily="1" charset="0"/>
        <a:ea typeface="+mn-ea"/>
        <a:cs typeface="+mn-cs"/>
      </a:defRPr>
    </a:lvl6pPr>
    <a:lvl7pPr marL="2212409" algn="l" defTabSz="737470" rtl="0" eaLnBrk="1" latinLnBrk="0" hangingPunct="1">
      <a:defRPr sz="1936" kern="1200">
        <a:solidFill>
          <a:schemeClr val="tx1"/>
        </a:solidFill>
        <a:latin typeface="Times New Roman" pitchFamily="1" charset="0"/>
        <a:ea typeface="+mn-ea"/>
        <a:cs typeface="+mn-cs"/>
      </a:defRPr>
    </a:lvl7pPr>
    <a:lvl8pPr marL="2581143" algn="l" defTabSz="737470" rtl="0" eaLnBrk="1" latinLnBrk="0" hangingPunct="1">
      <a:defRPr sz="1936" kern="1200">
        <a:solidFill>
          <a:schemeClr val="tx1"/>
        </a:solidFill>
        <a:latin typeface="Times New Roman" pitchFamily="1" charset="0"/>
        <a:ea typeface="+mn-ea"/>
        <a:cs typeface="+mn-cs"/>
      </a:defRPr>
    </a:lvl8pPr>
    <a:lvl9pPr marL="2949878" algn="l" defTabSz="737470" rtl="0" eaLnBrk="1" latinLnBrk="0" hangingPunct="1">
      <a:defRPr sz="1936"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12086" userDrawn="1">
          <p15:clr>
            <a:srgbClr val="A4A3A4"/>
          </p15:clr>
        </p15:guide>
        <p15:guide id="2" orient="horz" pos="-2801" userDrawn="1">
          <p15:clr>
            <a:srgbClr val="A4A3A4"/>
          </p15:clr>
        </p15:guide>
        <p15:guide id="3" orient="horz" pos="-1041" userDrawn="1">
          <p15:clr>
            <a:srgbClr val="A4A3A4"/>
          </p15:clr>
        </p15:guide>
        <p15:guide id="4" pos="-4876" userDrawn="1">
          <p15:clr>
            <a:srgbClr val="A4A3A4"/>
          </p15:clr>
        </p15:guide>
        <p15:guide id="5" pos="157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E589"/>
    <a:srgbClr val="003366"/>
    <a:srgbClr val="336699"/>
    <a:srgbClr val="6E9CC6"/>
    <a:srgbClr val="F2DD60"/>
    <a:srgbClr val="006699"/>
    <a:srgbClr val="CC33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86425" autoAdjust="0"/>
  </p:normalViewPr>
  <p:slideViewPr>
    <p:cSldViewPr>
      <p:cViewPr>
        <p:scale>
          <a:sx n="95" d="100"/>
          <a:sy n="95" d="100"/>
        </p:scale>
        <p:origin x="66" y="-4398"/>
      </p:cViewPr>
      <p:guideLst>
        <p:guide orient="horz" pos="12086"/>
        <p:guide orient="horz" pos="-2801"/>
        <p:guide orient="horz" pos="-1041"/>
        <p:guide pos="-4876"/>
        <p:guide pos="1576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4975" cy="525463"/>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defTabSz="896938">
              <a:defRPr sz="1200" smtClean="0"/>
            </a:lvl1pPr>
          </a:lstStyle>
          <a:p>
            <a:pPr>
              <a:defRPr/>
            </a:pPr>
            <a:endParaRPr lang="en-AU"/>
          </a:p>
        </p:txBody>
      </p:sp>
      <p:sp>
        <p:nvSpPr>
          <p:cNvPr id="4099" name="Rectangle 3"/>
          <p:cNvSpPr>
            <a:spLocks noGrp="1" noChangeArrowheads="1"/>
          </p:cNvSpPr>
          <p:nvPr>
            <p:ph type="dt" sz="quarter" idx="1"/>
          </p:nvPr>
        </p:nvSpPr>
        <p:spPr bwMode="auto">
          <a:xfrm>
            <a:off x="3867150" y="0"/>
            <a:ext cx="3048000" cy="525463"/>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algn="r" defTabSz="896938">
              <a:defRPr sz="1200" smtClean="0"/>
            </a:lvl1pPr>
          </a:lstStyle>
          <a:p>
            <a:pPr>
              <a:defRPr/>
            </a:pPr>
            <a:endParaRPr lang="en-AU"/>
          </a:p>
        </p:txBody>
      </p:sp>
      <p:sp>
        <p:nvSpPr>
          <p:cNvPr id="4100" name="Rectangle 4"/>
          <p:cNvSpPr>
            <a:spLocks noGrp="1" noChangeArrowheads="1"/>
          </p:cNvSpPr>
          <p:nvPr>
            <p:ph type="ftr" sz="quarter" idx="2"/>
          </p:nvPr>
        </p:nvSpPr>
        <p:spPr bwMode="auto">
          <a:xfrm>
            <a:off x="0" y="9520238"/>
            <a:ext cx="2974975" cy="523875"/>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defTabSz="896938">
              <a:defRPr sz="1200" smtClean="0"/>
            </a:lvl1pPr>
          </a:lstStyle>
          <a:p>
            <a:pPr>
              <a:defRPr/>
            </a:pPr>
            <a:endParaRPr lang="en-AU"/>
          </a:p>
        </p:txBody>
      </p:sp>
      <p:sp>
        <p:nvSpPr>
          <p:cNvPr id="4101" name="Rectangle 5"/>
          <p:cNvSpPr>
            <a:spLocks noGrp="1" noChangeArrowheads="1"/>
          </p:cNvSpPr>
          <p:nvPr>
            <p:ph type="sldNum" sz="quarter" idx="3"/>
          </p:nvPr>
        </p:nvSpPr>
        <p:spPr bwMode="auto">
          <a:xfrm>
            <a:off x="3867150" y="9520238"/>
            <a:ext cx="3048000" cy="523875"/>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algn="r" defTabSz="896938">
              <a:defRPr sz="1200" smtClean="0"/>
            </a:lvl1pPr>
          </a:lstStyle>
          <a:p>
            <a:pPr>
              <a:defRPr/>
            </a:pPr>
            <a:fld id="{5D50D6BE-5184-406D-A35E-0BC92A55DC1B}" type="slidenum">
              <a:rPr lang="en-AU"/>
              <a:pPr>
                <a:defRPr/>
              </a:pPr>
              <a:t>‹#›</a:t>
            </a:fld>
            <a:endParaRPr lang="en-AU"/>
          </a:p>
        </p:txBody>
      </p:sp>
    </p:spTree>
    <p:extLst>
      <p:ext uri="{BB962C8B-B14F-4D97-AF65-F5344CB8AC3E}">
        <p14:creationId xmlns:p14="http://schemas.microsoft.com/office/powerpoint/2010/main" val="28475007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4975" cy="525463"/>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defTabSz="896938">
              <a:defRPr sz="1200" smtClean="0"/>
            </a:lvl1pPr>
          </a:lstStyle>
          <a:p>
            <a:pPr>
              <a:defRPr/>
            </a:pPr>
            <a:endParaRPr lang="en-AU"/>
          </a:p>
        </p:txBody>
      </p:sp>
      <p:sp>
        <p:nvSpPr>
          <p:cNvPr id="3075" name="Rectangle 3"/>
          <p:cNvSpPr>
            <a:spLocks noGrp="1" noChangeArrowheads="1"/>
          </p:cNvSpPr>
          <p:nvPr>
            <p:ph type="dt" idx="1"/>
          </p:nvPr>
        </p:nvSpPr>
        <p:spPr bwMode="auto">
          <a:xfrm>
            <a:off x="3867150" y="0"/>
            <a:ext cx="3048000" cy="525463"/>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algn="r" defTabSz="896938">
              <a:defRPr sz="1200" smtClean="0"/>
            </a:lvl1pPr>
          </a:lstStyle>
          <a:p>
            <a:pPr>
              <a:defRPr/>
            </a:pPr>
            <a:endParaRPr lang="en-AU"/>
          </a:p>
        </p:txBody>
      </p:sp>
      <p:sp>
        <p:nvSpPr>
          <p:cNvPr id="10244" name="Rectangle 4"/>
          <p:cNvSpPr>
            <a:spLocks noGrp="1" noRot="1" noChangeAspect="1" noChangeArrowheads="1" noTextEdit="1"/>
          </p:cNvSpPr>
          <p:nvPr>
            <p:ph type="sldImg" idx="2"/>
          </p:nvPr>
        </p:nvSpPr>
        <p:spPr bwMode="auto">
          <a:xfrm>
            <a:off x="923925" y="749300"/>
            <a:ext cx="4997450" cy="3748088"/>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892175" y="4797425"/>
            <a:ext cx="5056188" cy="4497388"/>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3078" name="Rectangle 6"/>
          <p:cNvSpPr>
            <a:spLocks noGrp="1" noChangeArrowheads="1"/>
          </p:cNvSpPr>
          <p:nvPr>
            <p:ph type="ftr" sz="quarter" idx="4"/>
          </p:nvPr>
        </p:nvSpPr>
        <p:spPr bwMode="auto">
          <a:xfrm>
            <a:off x="0" y="9520238"/>
            <a:ext cx="2974975" cy="523875"/>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defTabSz="896938">
              <a:defRPr sz="1200" smtClean="0"/>
            </a:lvl1pPr>
          </a:lstStyle>
          <a:p>
            <a:pPr>
              <a:defRPr/>
            </a:pPr>
            <a:endParaRPr lang="en-AU"/>
          </a:p>
        </p:txBody>
      </p:sp>
      <p:sp>
        <p:nvSpPr>
          <p:cNvPr id="3079" name="Rectangle 7"/>
          <p:cNvSpPr>
            <a:spLocks noGrp="1" noChangeArrowheads="1"/>
          </p:cNvSpPr>
          <p:nvPr>
            <p:ph type="sldNum" sz="quarter" idx="5"/>
          </p:nvPr>
        </p:nvSpPr>
        <p:spPr bwMode="auto">
          <a:xfrm>
            <a:off x="3867150" y="9520238"/>
            <a:ext cx="3048000" cy="523875"/>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algn="r" defTabSz="896938">
              <a:defRPr sz="1200" smtClean="0"/>
            </a:lvl1pPr>
          </a:lstStyle>
          <a:p>
            <a:pPr>
              <a:defRPr/>
            </a:pPr>
            <a:fld id="{339B97A4-CC12-416E-BD11-753F0085D6FC}" type="slidenum">
              <a:rPr lang="en-AU"/>
              <a:pPr>
                <a:defRPr/>
              </a:pPr>
              <a:t>‹#›</a:t>
            </a:fld>
            <a:endParaRPr lang="en-AU"/>
          </a:p>
        </p:txBody>
      </p:sp>
    </p:spTree>
    <p:extLst>
      <p:ext uri="{BB962C8B-B14F-4D97-AF65-F5344CB8AC3E}">
        <p14:creationId xmlns:p14="http://schemas.microsoft.com/office/powerpoint/2010/main" val="380778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807" kern="1200">
        <a:solidFill>
          <a:schemeClr val="tx1"/>
        </a:solidFill>
        <a:latin typeface="Times New Roman" pitchFamily="1" charset="0"/>
        <a:ea typeface="+mn-ea"/>
        <a:cs typeface="+mn-cs"/>
      </a:defRPr>
    </a:lvl1pPr>
    <a:lvl2pPr marL="367455" algn="l" rtl="0" eaLnBrk="0" fontAlgn="base" hangingPunct="0">
      <a:spcBef>
        <a:spcPct val="30000"/>
      </a:spcBef>
      <a:spcAft>
        <a:spcPct val="0"/>
      </a:spcAft>
      <a:defRPr sz="807" kern="1200">
        <a:solidFill>
          <a:schemeClr val="tx1"/>
        </a:solidFill>
        <a:latin typeface="Times New Roman" pitchFamily="1" charset="0"/>
        <a:ea typeface="+mn-ea"/>
        <a:cs typeface="+mn-cs"/>
      </a:defRPr>
    </a:lvl2pPr>
    <a:lvl3pPr marL="736189" algn="l" rtl="0" eaLnBrk="0" fontAlgn="base" hangingPunct="0">
      <a:spcBef>
        <a:spcPct val="30000"/>
      </a:spcBef>
      <a:spcAft>
        <a:spcPct val="0"/>
      </a:spcAft>
      <a:defRPr sz="807" kern="1200">
        <a:solidFill>
          <a:schemeClr val="tx1"/>
        </a:solidFill>
        <a:latin typeface="Times New Roman" pitchFamily="1" charset="0"/>
        <a:ea typeface="+mn-ea"/>
        <a:cs typeface="+mn-cs"/>
      </a:defRPr>
    </a:lvl3pPr>
    <a:lvl4pPr marL="1104924" algn="l" rtl="0" eaLnBrk="0" fontAlgn="base" hangingPunct="0">
      <a:spcBef>
        <a:spcPct val="30000"/>
      </a:spcBef>
      <a:spcAft>
        <a:spcPct val="0"/>
      </a:spcAft>
      <a:defRPr sz="807" kern="1200">
        <a:solidFill>
          <a:schemeClr val="tx1"/>
        </a:solidFill>
        <a:latin typeface="Times New Roman" pitchFamily="1" charset="0"/>
        <a:ea typeface="+mn-ea"/>
        <a:cs typeface="+mn-cs"/>
      </a:defRPr>
    </a:lvl4pPr>
    <a:lvl5pPr marL="1473660" algn="l" rtl="0" eaLnBrk="0" fontAlgn="base" hangingPunct="0">
      <a:spcBef>
        <a:spcPct val="30000"/>
      </a:spcBef>
      <a:spcAft>
        <a:spcPct val="0"/>
      </a:spcAft>
      <a:defRPr sz="807" kern="1200">
        <a:solidFill>
          <a:schemeClr val="tx1"/>
        </a:solidFill>
        <a:latin typeface="Times New Roman" pitchFamily="1" charset="0"/>
        <a:ea typeface="+mn-ea"/>
        <a:cs typeface="+mn-cs"/>
      </a:defRPr>
    </a:lvl5pPr>
    <a:lvl6pPr marL="1843085" algn="l" defTabSz="737237" rtl="0" eaLnBrk="1" latinLnBrk="0" hangingPunct="1">
      <a:defRPr sz="807" kern="1200">
        <a:solidFill>
          <a:schemeClr val="tx1"/>
        </a:solidFill>
        <a:latin typeface="+mn-lt"/>
        <a:ea typeface="+mn-ea"/>
        <a:cs typeface="+mn-cs"/>
      </a:defRPr>
    </a:lvl6pPr>
    <a:lvl7pPr marL="2211704" algn="l" defTabSz="737237" rtl="0" eaLnBrk="1" latinLnBrk="0" hangingPunct="1">
      <a:defRPr sz="807" kern="1200">
        <a:solidFill>
          <a:schemeClr val="tx1"/>
        </a:solidFill>
        <a:latin typeface="+mn-lt"/>
        <a:ea typeface="+mn-ea"/>
        <a:cs typeface="+mn-cs"/>
      </a:defRPr>
    </a:lvl7pPr>
    <a:lvl8pPr marL="2580314" algn="l" defTabSz="737237" rtl="0" eaLnBrk="1" latinLnBrk="0" hangingPunct="1">
      <a:defRPr sz="807" kern="1200">
        <a:solidFill>
          <a:schemeClr val="tx1"/>
        </a:solidFill>
        <a:latin typeface="+mn-lt"/>
        <a:ea typeface="+mn-ea"/>
        <a:cs typeface="+mn-cs"/>
      </a:defRPr>
    </a:lvl8pPr>
    <a:lvl9pPr marL="2948934" algn="l" defTabSz="737237" rtl="0" eaLnBrk="1" latinLnBrk="0" hangingPunct="1">
      <a:defRPr sz="80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Blue">
    <p:spTree>
      <p:nvGrpSpPr>
        <p:cNvPr id="1" name=""/>
        <p:cNvGrpSpPr/>
        <p:nvPr/>
      </p:nvGrpSpPr>
      <p:grpSpPr>
        <a:xfrm>
          <a:off x="0" y="0"/>
          <a:ext cx="0" cy="0"/>
          <a:chOff x="0" y="0"/>
          <a:chExt cx="0" cy="0"/>
        </a:xfrm>
      </p:grpSpPr>
      <p:sp>
        <p:nvSpPr>
          <p:cNvPr id="5" name="Rectangle 4"/>
          <p:cNvSpPr>
            <a:spLocks noChangeArrowheads="1"/>
          </p:cNvSpPr>
          <p:nvPr userDrawn="1"/>
        </p:nvSpPr>
        <p:spPr bwMode="auto">
          <a:xfrm>
            <a:off x="2" y="2147265"/>
            <a:ext cx="17286605" cy="10813085"/>
          </a:xfrm>
          <a:prstGeom prst="rect">
            <a:avLst/>
          </a:prstGeom>
          <a:solidFill>
            <a:schemeClr val="accent1">
              <a:lumMod val="60000"/>
              <a:lumOff val="40000"/>
            </a:schemeClr>
          </a:solidFill>
          <a:ln w="9525" algn="ctr">
            <a:noFill/>
            <a:round/>
            <a:headEnd/>
            <a:tailEnd/>
          </a:ln>
        </p:spPr>
        <p:txBody>
          <a:bodyPr lIns="35125" tIns="17561" rIns="35125" bIns="17561"/>
          <a:lstStyle/>
          <a:p>
            <a:pPr defTabSz="351250"/>
            <a:endParaRPr lang="en-US" sz="945"/>
          </a:p>
        </p:txBody>
      </p:sp>
      <p:sp>
        <p:nvSpPr>
          <p:cNvPr id="34" name="Rectangle 33"/>
          <p:cNvSpPr/>
          <p:nvPr userDrawn="1"/>
        </p:nvSpPr>
        <p:spPr>
          <a:xfrm>
            <a:off x="6179978" y="2414185"/>
            <a:ext cx="4979982" cy="9974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24"/>
          </a:p>
        </p:txBody>
      </p:sp>
      <p:sp>
        <p:nvSpPr>
          <p:cNvPr id="35" name="Rectangle 34"/>
          <p:cNvSpPr/>
          <p:nvPr userDrawn="1"/>
        </p:nvSpPr>
        <p:spPr>
          <a:xfrm>
            <a:off x="11579959" y="2414185"/>
            <a:ext cx="4979982" cy="9974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24"/>
          </a:p>
        </p:txBody>
      </p:sp>
      <p:sp>
        <p:nvSpPr>
          <p:cNvPr id="33" name="Rectangle 32"/>
          <p:cNvSpPr/>
          <p:nvPr userDrawn="1"/>
        </p:nvSpPr>
        <p:spPr>
          <a:xfrm>
            <a:off x="719997" y="2414185"/>
            <a:ext cx="4979982" cy="9974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24"/>
          </a:p>
        </p:txBody>
      </p:sp>
      <p:pic>
        <p:nvPicPr>
          <p:cNvPr id="3" name="Picture 4" descr="F:\Research Poster Logos\OHIOblack300.tif"/>
          <p:cNvPicPr>
            <a:picLocks noChangeAspect="1" noChangeArrowheads="1"/>
          </p:cNvPicPr>
          <p:nvPr userDrawn="1"/>
        </p:nvPicPr>
        <p:blipFill>
          <a:blip r:embed="rId2" cstate="print"/>
          <a:srcRect/>
          <a:stretch>
            <a:fillRect/>
          </a:stretch>
        </p:blipFill>
        <p:spPr bwMode="auto">
          <a:xfrm>
            <a:off x="719998" y="840465"/>
            <a:ext cx="2159992" cy="585016"/>
          </a:xfrm>
          <a:prstGeom prst="rect">
            <a:avLst/>
          </a:prstGeom>
          <a:noFill/>
          <a:ln w="9525">
            <a:noFill/>
            <a:miter lim="800000"/>
            <a:headEnd/>
            <a:tailEnd/>
          </a:ln>
        </p:spPr>
      </p:pic>
      <p:sp>
        <p:nvSpPr>
          <p:cNvPr id="4" name="Text Box 812"/>
          <p:cNvSpPr txBox="1">
            <a:spLocks noChangeArrowheads="1"/>
          </p:cNvSpPr>
          <p:nvPr userDrawn="1"/>
        </p:nvSpPr>
        <p:spPr bwMode="auto">
          <a:xfrm rot="16200000">
            <a:off x="-473098" y="11828553"/>
            <a:ext cx="1292446" cy="71771"/>
          </a:xfrm>
          <a:prstGeom prst="rect">
            <a:avLst/>
          </a:prstGeom>
          <a:noFill/>
          <a:ln w="9525">
            <a:noFill/>
            <a:miter lim="800000"/>
            <a:headEnd/>
            <a:tailEnd/>
          </a:ln>
        </p:spPr>
        <p:txBody>
          <a:bodyPr wrap="none" lIns="35136" tIns="17568" rIns="35136" bIns="17568">
            <a:spAutoFit/>
          </a:bodyPr>
          <a:lstStyle/>
          <a:p>
            <a:pPr algn="r" defTabSz="351250"/>
            <a:r>
              <a:rPr lang="en-US" sz="236" dirty="0">
                <a:latin typeface="Calibri"/>
              </a:rPr>
              <a:t>template design only ©copyright 2006 Ohio University Instructional Media Services • 740.593.2673</a:t>
            </a:r>
          </a:p>
        </p:txBody>
      </p:sp>
      <p:sp>
        <p:nvSpPr>
          <p:cNvPr id="6" name="Rectangle 29"/>
          <p:cNvSpPr>
            <a:spLocks noChangeArrowheads="1"/>
          </p:cNvSpPr>
          <p:nvPr userDrawn="1"/>
        </p:nvSpPr>
        <p:spPr bwMode="auto">
          <a:xfrm>
            <a:off x="0" y="2071380"/>
            <a:ext cx="17279938" cy="96620"/>
          </a:xfrm>
          <a:prstGeom prst="rect">
            <a:avLst/>
          </a:prstGeom>
          <a:solidFill>
            <a:srgbClr val="6E9CC6"/>
          </a:solidFill>
          <a:ln w="9525">
            <a:solidFill>
              <a:srgbClr val="6E9CC6"/>
            </a:solidFill>
            <a:miter lim="800000"/>
            <a:headEnd/>
            <a:tailEnd/>
          </a:ln>
        </p:spPr>
        <p:txBody>
          <a:bodyPr wrap="none" lIns="35125" tIns="17561" rIns="35125" bIns="17561" anchor="ctr"/>
          <a:lstStyle/>
          <a:p>
            <a:pPr defTabSz="351250"/>
            <a:endParaRPr lang="en-US" sz="945"/>
          </a:p>
        </p:txBody>
      </p:sp>
      <p:sp>
        <p:nvSpPr>
          <p:cNvPr id="7" name="Text Box 812"/>
          <p:cNvSpPr txBox="1">
            <a:spLocks noChangeArrowheads="1"/>
          </p:cNvSpPr>
          <p:nvPr userDrawn="1"/>
        </p:nvSpPr>
        <p:spPr bwMode="auto">
          <a:xfrm rot="16200000">
            <a:off x="-473098" y="11828553"/>
            <a:ext cx="1292446" cy="71771"/>
          </a:xfrm>
          <a:prstGeom prst="rect">
            <a:avLst/>
          </a:prstGeom>
          <a:noFill/>
          <a:ln w="9525">
            <a:noFill/>
            <a:miter lim="800000"/>
            <a:headEnd/>
            <a:tailEnd/>
          </a:ln>
        </p:spPr>
        <p:txBody>
          <a:bodyPr wrap="none" lIns="35136" tIns="17568" rIns="35136" bIns="17568">
            <a:spAutoFit/>
          </a:bodyPr>
          <a:lstStyle/>
          <a:p>
            <a:pPr algn="r" defTabSz="351250"/>
            <a:r>
              <a:rPr lang="en-US" sz="236" dirty="0">
                <a:latin typeface="Calibri"/>
              </a:rPr>
              <a:t>template design only ©copyright 2006 Ohio University Instructional Media Services • 740.593.2673</a:t>
            </a:r>
          </a:p>
        </p:txBody>
      </p:sp>
      <p:sp>
        <p:nvSpPr>
          <p:cNvPr id="16" name="Text Placeholder 15"/>
          <p:cNvSpPr>
            <a:spLocks noGrp="1"/>
          </p:cNvSpPr>
          <p:nvPr>
            <p:ph type="body" sz="quarter" idx="14" hasCustomPrompt="1"/>
          </p:nvPr>
        </p:nvSpPr>
        <p:spPr>
          <a:xfrm>
            <a:off x="863603" y="6861362"/>
            <a:ext cx="4679983" cy="5336615"/>
          </a:xfrm>
          <a:prstGeom prst="rect">
            <a:avLst/>
          </a:prstGeom>
        </p:spPr>
        <p:txBody>
          <a:bodyPr/>
          <a:lstStyle>
            <a:lvl1pPr>
              <a:lnSpc>
                <a:spcPct val="100000"/>
              </a:lnSpc>
              <a:buNone/>
              <a:defRPr sz="1102"/>
            </a:lvl1pPr>
          </a:lstStyle>
          <a:p>
            <a:pPr lvl="0"/>
            <a:r>
              <a:rPr lang="en-US" dirty="0"/>
              <a:t>Click here to edit this text</a:t>
            </a:r>
            <a:br>
              <a:rPr lang="en-US" dirty="0"/>
            </a:br>
            <a:r>
              <a:rPr lang="en-US" dirty="0"/>
              <a:t>TYPE SIZES </a:t>
            </a:r>
            <a:br>
              <a:rPr lang="en-US" dirty="0"/>
            </a:br>
            <a:r>
              <a:rPr lang="en-US" dirty="0"/>
              <a:t>Your poster was designed at half size to make it easier for you to manage.  You can adjust the point size up or down a few points as needed. </a:t>
            </a:r>
            <a:br>
              <a:rPr lang="en-US" dirty="0"/>
            </a:br>
            <a:r>
              <a:rPr lang="en-US" dirty="0"/>
              <a:t>Header - your poster title - is bold, 46 points</a:t>
            </a:r>
            <a:br>
              <a:rPr lang="en-US" dirty="0"/>
            </a:br>
            <a:r>
              <a:rPr lang="en-US" dirty="0"/>
              <a:t>Subhead - authors, contributors - are 24 points </a:t>
            </a:r>
            <a:br>
              <a:rPr lang="en-US" dirty="0"/>
            </a:br>
            <a:r>
              <a:rPr lang="en-US" dirty="0"/>
              <a:t>Topic Headlines - Abstract, Methods, Results, etc - are bold, 24 points </a:t>
            </a:r>
            <a:br>
              <a:rPr lang="en-US" dirty="0"/>
            </a:br>
            <a:r>
              <a:rPr lang="en-US" dirty="0"/>
              <a:t>Abstract Content is 16 points </a:t>
            </a:r>
            <a:br>
              <a:rPr lang="en-US" dirty="0"/>
            </a:br>
            <a:r>
              <a:rPr lang="en-US" dirty="0"/>
              <a:t>Body Content is 14 points </a:t>
            </a:r>
            <a:br>
              <a:rPr lang="en-US" dirty="0"/>
            </a:br>
            <a:r>
              <a:rPr lang="en-US" dirty="0"/>
              <a:t>Captions - for figures and illustrations - are 12 points</a:t>
            </a:r>
            <a:br>
              <a:rPr lang="en-US" dirty="0"/>
            </a:br>
            <a:r>
              <a:rPr lang="en-US" dirty="0"/>
              <a:t>References are 10 points</a:t>
            </a:r>
            <a:br>
              <a:rPr lang="en-US" dirty="0"/>
            </a:br>
            <a:r>
              <a:rPr lang="en-US" dirty="0"/>
              <a:t>ONLY USE THE STANDARD FONTS THAT CAME WITH OFFICE. Those are the only ones our printer knows. The printer will substitute the unknown font with a TrueType fonts it knows. This usually causes a serious misprint.</a:t>
            </a:r>
          </a:p>
        </p:txBody>
      </p:sp>
      <p:sp>
        <p:nvSpPr>
          <p:cNvPr id="18" name="Text Placeholder 17"/>
          <p:cNvSpPr>
            <a:spLocks noGrp="1"/>
          </p:cNvSpPr>
          <p:nvPr>
            <p:ph type="body" sz="quarter" idx="15" hasCustomPrompt="1"/>
          </p:nvPr>
        </p:nvSpPr>
        <p:spPr>
          <a:xfrm>
            <a:off x="6322599" y="3049494"/>
            <a:ext cx="4679983" cy="9148482"/>
          </a:xfrm>
          <a:prstGeom prst="rect">
            <a:avLst/>
          </a:prstGeom>
        </p:spPr>
        <p:txBody>
          <a:bodyPr/>
          <a:lstStyle>
            <a:lvl1pPr>
              <a:buFontTx/>
              <a:buNone/>
              <a:defRPr sz="1102" baseline="0"/>
            </a:lvl1pPr>
          </a:lstStyle>
          <a:p>
            <a:pPr lvl="0"/>
            <a:r>
              <a:rPr lang="en-US" dirty="0"/>
              <a:t>Click here to edit this text</a:t>
            </a:r>
            <a:br>
              <a:rPr lang="en-US" dirty="0"/>
            </a:br>
            <a:r>
              <a:rPr lang="en-US" dirty="0"/>
              <a:t>IMAGES AND RESOLUTION</a:t>
            </a:r>
            <a:br>
              <a:rPr lang="en-US" dirty="0"/>
            </a:br>
            <a:r>
              <a:rPr lang="en-US" dirty="0"/>
              <a:t>Don’t use images taken from the web. They are usually small in size, have low resolution, won’t print well, and might have copyright issues. Using your own image is usually your best bet. If you are scanning images, set the resolution in the scanning program software to 300 dpi, set the size (like 3”x 5”) and save the image as a JPEG. If you are taking pictures with a digital camera go to the menu and set the resolution as high as possible before you start to shoot. Opening your image later in Photoshop and increasing the resolution to 300dpi does not improve its resolution. It only increases the file size. </a:t>
            </a:r>
            <a:br>
              <a:rPr lang="en-US" dirty="0"/>
            </a:br>
            <a:r>
              <a:rPr lang="en-US" dirty="0"/>
              <a:t>COLOR ACCURACY AND PAPER CHOICES : PURPLE ALERT</a:t>
            </a:r>
            <a:br>
              <a:rPr lang="en-US" dirty="0"/>
            </a:br>
            <a:r>
              <a:rPr lang="en-US" dirty="0"/>
              <a:t>PowerPoint colors print accurately from the six color printer on the high quality semi-gloss paper. Blues will print purple from the four color printer on standard matte paper. If this is an issue for you come in and see our color chart which shows this shift.</a:t>
            </a:r>
          </a:p>
          <a:p>
            <a:pPr lvl="0"/>
            <a:r>
              <a:rPr lang="en-US" dirty="0"/>
              <a:t>If your data is in a specialized program (such as </a:t>
            </a:r>
            <a:r>
              <a:rPr lang="en-US" dirty="0" err="1"/>
              <a:t>SigmaPlot</a:t>
            </a:r>
            <a:r>
              <a:rPr lang="en-US" dirty="0"/>
              <a:t>), you should export your chart or graph as a 300dpi JPEG before importing it into PowerPoint. While PowerPoint may DISPLAY raw images from a secondary program correctly on your monitor, it may not PRINT them correctly. Color may shift.</a:t>
            </a:r>
          </a:p>
        </p:txBody>
      </p:sp>
      <p:sp>
        <p:nvSpPr>
          <p:cNvPr id="20" name="Text Placeholder 19"/>
          <p:cNvSpPr>
            <a:spLocks noGrp="1"/>
          </p:cNvSpPr>
          <p:nvPr>
            <p:ph type="body" sz="quarter" idx="16" hasCustomPrompt="1"/>
          </p:nvPr>
        </p:nvSpPr>
        <p:spPr>
          <a:xfrm>
            <a:off x="11711761" y="3049496"/>
            <a:ext cx="4679983" cy="6734300"/>
          </a:xfrm>
          <a:prstGeom prst="rect">
            <a:avLst/>
          </a:prstGeom>
        </p:spPr>
        <p:txBody>
          <a:bodyPr/>
          <a:lstStyle>
            <a:lvl1pPr>
              <a:buFontTx/>
              <a:buNone/>
              <a:defRPr sz="1102"/>
            </a:lvl1pPr>
            <a:lvl2pPr>
              <a:defRPr sz="1890"/>
            </a:lvl2pPr>
            <a:lvl3pPr>
              <a:defRPr sz="1890"/>
            </a:lvl3pPr>
            <a:lvl4pPr>
              <a:defRPr sz="1890"/>
            </a:lvl4pPr>
            <a:lvl5pPr>
              <a:defRPr sz="1890"/>
            </a:lvl5pPr>
          </a:lstStyle>
          <a:p>
            <a:pPr lvl="0"/>
            <a:r>
              <a:rPr lang="en-US" dirty="0"/>
              <a:t>Click here to edit this text</a:t>
            </a:r>
          </a:p>
        </p:txBody>
      </p:sp>
      <p:sp>
        <p:nvSpPr>
          <p:cNvPr id="21" name="Title 20"/>
          <p:cNvSpPr>
            <a:spLocks noGrp="1"/>
          </p:cNvSpPr>
          <p:nvPr>
            <p:ph type="title" hasCustomPrompt="1"/>
          </p:nvPr>
        </p:nvSpPr>
        <p:spPr>
          <a:xfrm>
            <a:off x="3059991" y="381187"/>
            <a:ext cx="10079963" cy="1334154"/>
          </a:xfrm>
          <a:prstGeom prst="rect">
            <a:avLst/>
          </a:prstGeom>
        </p:spPr>
        <p:txBody>
          <a:bodyPr/>
          <a:lstStyle>
            <a:lvl1pPr>
              <a:defRPr sz="3622"/>
            </a:lvl1pPr>
          </a:lstStyle>
          <a:p>
            <a:pPr lvl="0"/>
            <a:r>
              <a:rPr lang="en-US" dirty="0"/>
              <a:t>Title of My Research Poster Goes Here</a:t>
            </a:r>
          </a:p>
        </p:txBody>
      </p:sp>
      <p:sp>
        <p:nvSpPr>
          <p:cNvPr id="23" name="Text Placeholder 22"/>
          <p:cNvSpPr>
            <a:spLocks noGrp="1"/>
          </p:cNvSpPr>
          <p:nvPr>
            <p:ph type="body" sz="quarter" idx="17" hasCustomPrompt="1"/>
          </p:nvPr>
        </p:nvSpPr>
        <p:spPr>
          <a:xfrm>
            <a:off x="13319952" y="508251"/>
            <a:ext cx="3359988" cy="1207091"/>
          </a:xfrm>
          <a:prstGeom prst="rect">
            <a:avLst/>
          </a:prstGeom>
        </p:spPr>
        <p:txBody>
          <a:bodyPr/>
          <a:lstStyle>
            <a:lvl1pPr>
              <a:buFontTx/>
              <a:buNone/>
              <a:defRPr sz="1890" baseline="0"/>
            </a:lvl1pPr>
          </a:lstStyle>
          <a:p>
            <a:pPr lvl="0"/>
            <a:r>
              <a:rPr lang="en-US" dirty="0"/>
              <a:t>Myself and others involved in the research </a:t>
            </a:r>
          </a:p>
        </p:txBody>
      </p:sp>
      <p:sp>
        <p:nvSpPr>
          <p:cNvPr id="26" name="Text Placeholder 24"/>
          <p:cNvSpPr>
            <a:spLocks noGrp="1"/>
          </p:cNvSpPr>
          <p:nvPr>
            <p:ph type="body" sz="quarter" idx="19" hasCustomPrompt="1"/>
          </p:nvPr>
        </p:nvSpPr>
        <p:spPr>
          <a:xfrm>
            <a:off x="6322599" y="2668307"/>
            <a:ext cx="4679983" cy="381187"/>
          </a:xfrm>
          <a:prstGeom prst="rect">
            <a:avLst/>
          </a:prstGeom>
        </p:spPr>
        <p:txBody>
          <a:bodyPr/>
          <a:lstStyle>
            <a:lvl1pPr>
              <a:buFontTx/>
              <a:buNone/>
              <a:defRPr sz="1890" b="1"/>
            </a:lvl1pPr>
          </a:lstStyle>
          <a:p>
            <a:pPr lvl="0"/>
            <a:r>
              <a:rPr lang="en-US" dirty="0"/>
              <a:t>Topic Headline</a:t>
            </a:r>
          </a:p>
        </p:txBody>
      </p:sp>
      <p:sp>
        <p:nvSpPr>
          <p:cNvPr id="27" name="Text Placeholder 24"/>
          <p:cNvSpPr>
            <a:spLocks noGrp="1"/>
          </p:cNvSpPr>
          <p:nvPr>
            <p:ph type="body" sz="quarter" idx="20" hasCustomPrompt="1"/>
          </p:nvPr>
        </p:nvSpPr>
        <p:spPr>
          <a:xfrm>
            <a:off x="863603" y="2668307"/>
            <a:ext cx="4679983" cy="381187"/>
          </a:xfrm>
          <a:prstGeom prst="rect">
            <a:avLst/>
          </a:prstGeom>
        </p:spPr>
        <p:txBody>
          <a:bodyPr/>
          <a:lstStyle>
            <a:lvl1pPr>
              <a:buFontTx/>
              <a:buNone/>
              <a:defRPr sz="1890" b="1" baseline="0"/>
            </a:lvl1pPr>
          </a:lstStyle>
          <a:p>
            <a:pPr lvl="0"/>
            <a:r>
              <a:rPr lang="en-US" dirty="0"/>
              <a:t>Topic Headline</a:t>
            </a:r>
          </a:p>
        </p:txBody>
      </p:sp>
      <p:sp>
        <p:nvSpPr>
          <p:cNvPr id="28" name="Text Placeholder 24"/>
          <p:cNvSpPr>
            <a:spLocks noGrp="1"/>
          </p:cNvSpPr>
          <p:nvPr>
            <p:ph type="body" sz="quarter" idx="21" hasCustomPrompt="1"/>
          </p:nvPr>
        </p:nvSpPr>
        <p:spPr>
          <a:xfrm>
            <a:off x="11711761" y="2659231"/>
            <a:ext cx="4679983" cy="381187"/>
          </a:xfrm>
          <a:prstGeom prst="rect">
            <a:avLst/>
          </a:prstGeom>
        </p:spPr>
        <p:txBody>
          <a:bodyPr/>
          <a:lstStyle>
            <a:lvl1pPr>
              <a:buFontTx/>
              <a:buNone/>
              <a:defRPr sz="1890" b="1"/>
            </a:lvl1pPr>
          </a:lstStyle>
          <a:p>
            <a:pPr lvl="0"/>
            <a:r>
              <a:rPr lang="en-US" dirty="0"/>
              <a:t>Topic Headline</a:t>
            </a:r>
          </a:p>
        </p:txBody>
      </p:sp>
      <p:sp>
        <p:nvSpPr>
          <p:cNvPr id="29" name="Text Placeholder 24"/>
          <p:cNvSpPr>
            <a:spLocks noGrp="1"/>
          </p:cNvSpPr>
          <p:nvPr>
            <p:ph type="body" sz="quarter" idx="22" hasCustomPrompt="1"/>
          </p:nvPr>
        </p:nvSpPr>
        <p:spPr>
          <a:xfrm>
            <a:off x="11723564" y="9974389"/>
            <a:ext cx="4679983" cy="381187"/>
          </a:xfrm>
          <a:prstGeom prst="rect">
            <a:avLst/>
          </a:prstGeom>
        </p:spPr>
        <p:txBody>
          <a:bodyPr/>
          <a:lstStyle>
            <a:lvl1pPr>
              <a:buFontTx/>
              <a:buNone/>
              <a:defRPr sz="1890" b="1"/>
            </a:lvl1pPr>
          </a:lstStyle>
          <a:p>
            <a:pPr lvl="0"/>
            <a:r>
              <a:rPr lang="en-US" dirty="0"/>
              <a:t>Topic Headline</a:t>
            </a:r>
          </a:p>
        </p:txBody>
      </p:sp>
      <p:sp>
        <p:nvSpPr>
          <p:cNvPr id="30" name="Text Placeholder 24"/>
          <p:cNvSpPr>
            <a:spLocks noGrp="1"/>
          </p:cNvSpPr>
          <p:nvPr>
            <p:ph type="body" sz="quarter" idx="23" hasCustomPrompt="1"/>
          </p:nvPr>
        </p:nvSpPr>
        <p:spPr>
          <a:xfrm>
            <a:off x="863603" y="6480177"/>
            <a:ext cx="4679983" cy="381187"/>
          </a:xfrm>
          <a:prstGeom prst="rect">
            <a:avLst/>
          </a:prstGeom>
        </p:spPr>
        <p:txBody>
          <a:bodyPr/>
          <a:lstStyle>
            <a:lvl1pPr>
              <a:buFontTx/>
              <a:buNone/>
              <a:defRPr sz="1890" b="1"/>
            </a:lvl1pPr>
          </a:lstStyle>
          <a:p>
            <a:pPr lvl="0"/>
            <a:r>
              <a:rPr lang="en-US" dirty="0"/>
              <a:t>Topic Headline</a:t>
            </a:r>
          </a:p>
        </p:txBody>
      </p:sp>
      <p:sp>
        <p:nvSpPr>
          <p:cNvPr id="31" name="Text Placeholder 15"/>
          <p:cNvSpPr>
            <a:spLocks noGrp="1"/>
          </p:cNvSpPr>
          <p:nvPr>
            <p:ph type="body" sz="quarter" idx="24" hasCustomPrompt="1"/>
          </p:nvPr>
        </p:nvSpPr>
        <p:spPr>
          <a:xfrm>
            <a:off x="863603" y="3049496"/>
            <a:ext cx="4679983" cy="3303619"/>
          </a:xfrm>
          <a:prstGeom prst="rect">
            <a:avLst/>
          </a:prstGeom>
        </p:spPr>
        <p:txBody>
          <a:bodyPr/>
          <a:lstStyle>
            <a:lvl1pPr>
              <a:buNone/>
              <a:defRPr sz="1260" baseline="0"/>
            </a:lvl1pPr>
          </a:lstStyle>
          <a:p>
            <a:pPr lvl="0"/>
            <a:r>
              <a:rPr lang="en-US" dirty="0"/>
              <a:t>Click here to edit this text </a:t>
            </a:r>
            <a:br>
              <a:rPr lang="en-US" dirty="0"/>
            </a:br>
            <a:r>
              <a:rPr lang="en-US" dirty="0"/>
              <a:t>CHOOSE FROM FIVE LAYOUTS IN THIS TEMPLATE </a:t>
            </a:r>
            <a:br>
              <a:rPr lang="en-US" dirty="0"/>
            </a:br>
            <a:r>
              <a:rPr lang="en-US" dirty="0"/>
              <a:t>On WINDOWS: Click on the HOME TAB. See the Slides Group; chick on Layout to see the layout thumbnail choices. Click on each to apply different layout choices to your slide. </a:t>
            </a:r>
            <a:br>
              <a:rPr lang="en-US" dirty="0"/>
            </a:br>
            <a:r>
              <a:rPr lang="en-US" dirty="0"/>
              <a:t>On a MAC: Click on the SLIDES LAYOUT TAB to see the layout thumbnail choices. Click on each to apply the different layout choices to your slide. Click again on the SLIDES LAYOUT TAB to close it.  </a:t>
            </a:r>
          </a:p>
        </p:txBody>
      </p:sp>
      <p:sp>
        <p:nvSpPr>
          <p:cNvPr id="32" name="Text Placeholder 15"/>
          <p:cNvSpPr>
            <a:spLocks noGrp="1"/>
          </p:cNvSpPr>
          <p:nvPr>
            <p:ph type="body" sz="quarter" idx="25" hasCustomPrompt="1"/>
          </p:nvPr>
        </p:nvSpPr>
        <p:spPr>
          <a:xfrm>
            <a:off x="11723564" y="10355574"/>
            <a:ext cx="4679983" cy="1842403"/>
          </a:xfrm>
          <a:prstGeom prst="rect">
            <a:avLst/>
          </a:prstGeom>
        </p:spPr>
        <p:txBody>
          <a:bodyPr/>
          <a:lstStyle>
            <a:lvl1pPr>
              <a:buNone/>
              <a:defRPr sz="1102"/>
            </a:lvl1pPr>
          </a:lstStyle>
          <a:p>
            <a:pPr lvl="0"/>
            <a:r>
              <a:rPr lang="en-US" dirty="0"/>
              <a:t>Click here to edit this text </a:t>
            </a:r>
            <a:br>
              <a:rPr lang="en-US" dirty="0"/>
            </a:br>
            <a:r>
              <a:rPr lang="en-US" dirty="0"/>
              <a:t>Author, Name. 2002. Article Title, etc. Publication, book, website name, volume, issue, year, page number, according to format.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reen">
    <p:spTree>
      <p:nvGrpSpPr>
        <p:cNvPr id="1" name=""/>
        <p:cNvGrpSpPr/>
        <p:nvPr/>
      </p:nvGrpSpPr>
      <p:grpSpPr>
        <a:xfrm>
          <a:off x="0" y="0"/>
          <a:ext cx="0" cy="0"/>
          <a:chOff x="0" y="0"/>
          <a:chExt cx="0" cy="0"/>
        </a:xfrm>
      </p:grpSpPr>
      <p:sp>
        <p:nvSpPr>
          <p:cNvPr id="22" name="Rectangle 21"/>
          <p:cNvSpPr>
            <a:spLocks noChangeArrowheads="1"/>
          </p:cNvSpPr>
          <p:nvPr userDrawn="1"/>
        </p:nvSpPr>
        <p:spPr bwMode="auto">
          <a:xfrm>
            <a:off x="0" y="2129619"/>
            <a:ext cx="17279938" cy="10830733"/>
          </a:xfrm>
          <a:prstGeom prst="rect">
            <a:avLst/>
          </a:prstGeom>
          <a:solidFill>
            <a:schemeClr val="accent3">
              <a:lumMod val="60000"/>
              <a:lumOff val="40000"/>
            </a:schemeClr>
          </a:solidFill>
          <a:ln w="9525" algn="ctr">
            <a:noFill/>
            <a:round/>
            <a:headEnd/>
            <a:tailEnd/>
          </a:ln>
        </p:spPr>
        <p:txBody>
          <a:bodyPr lIns="35125" tIns="17561" rIns="35125" bIns="17561"/>
          <a:lstStyle/>
          <a:p>
            <a:pPr defTabSz="351250"/>
            <a:endParaRPr lang="en-US" sz="945"/>
          </a:p>
        </p:txBody>
      </p:sp>
      <p:sp>
        <p:nvSpPr>
          <p:cNvPr id="3" name="Rectangle 2"/>
          <p:cNvSpPr/>
          <p:nvPr userDrawn="1"/>
        </p:nvSpPr>
        <p:spPr>
          <a:xfrm>
            <a:off x="6179978" y="2414185"/>
            <a:ext cx="4979982" cy="9974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24"/>
          </a:p>
        </p:txBody>
      </p:sp>
      <p:sp>
        <p:nvSpPr>
          <p:cNvPr id="4" name="Rectangle 3"/>
          <p:cNvSpPr/>
          <p:nvPr userDrawn="1"/>
        </p:nvSpPr>
        <p:spPr>
          <a:xfrm>
            <a:off x="11579959" y="2414185"/>
            <a:ext cx="4979982" cy="9974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24"/>
          </a:p>
        </p:txBody>
      </p:sp>
      <p:sp>
        <p:nvSpPr>
          <p:cNvPr id="5" name="Rectangle 4"/>
          <p:cNvSpPr/>
          <p:nvPr userDrawn="1"/>
        </p:nvSpPr>
        <p:spPr>
          <a:xfrm>
            <a:off x="719997" y="2414185"/>
            <a:ext cx="4979982" cy="9974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24"/>
          </a:p>
        </p:txBody>
      </p:sp>
      <p:pic>
        <p:nvPicPr>
          <p:cNvPr id="6" name="Picture 4" descr="F:\Research Poster Logos\OHIOblack300.tif"/>
          <p:cNvPicPr>
            <a:picLocks noChangeAspect="1" noChangeArrowheads="1"/>
          </p:cNvPicPr>
          <p:nvPr userDrawn="1"/>
        </p:nvPicPr>
        <p:blipFill>
          <a:blip r:embed="rId2" cstate="print"/>
          <a:srcRect/>
          <a:stretch>
            <a:fillRect/>
          </a:stretch>
        </p:blipFill>
        <p:spPr bwMode="auto">
          <a:xfrm>
            <a:off x="719998" y="840465"/>
            <a:ext cx="2159992" cy="585016"/>
          </a:xfrm>
          <a:prstGeom prst="rect">
            <a:avLst/>
          </a:prstGeom>
          <a:noFill/>
          <a:ln w="9525">
            <a:noFill/>
            <a:miter lim="800000"/>
            <a:headEnd/>
            <a:tailEnd/>
          </a:ln>
        </p:spPr>
      </p:pic>
      <p:sp>
        <p:nvSpPr>
          <p:cNvPr id="7" name="Text Box 812"/>
          <p:cNvSpPr txBox="1">
            <a:spLocks noChangeArrowheads="1"/>
          </p:cNvSpPr>
          <p:nvPr userDrawn="1"/>
        </p:nvSpPr>
        <p:spPr bwMode="auto">
          <a:xfrm rot="16200000">
            <a:off x="-473098" y="11828553"/>
            <a:ext cx="1292446" cy="71771"/>
          </a:xfrm>
          <a:prstGeom prst="rect">
            <a:avLst/>
          </a:prstGeom>
          <a:noFill/>
          <a:ln w="9525">
            <a:noFill/>
            <a:miter lim="800000"/>
            <a:headEnd/>
            <a:tailEnd/>
          </a:ln>
        </p:spPr>
        <p:txBody>
          <a:bodyPr wrap="none" lIns="35136" tIns="17568" rIns="35136" bIns="17568">
            <a:spAutoFit/>
          </a:bodyPr>
          <a:lstStyle/>
          <a:p>
            <a:pPr algn="r" defTabSz="351250"/>
            <a:r>
              <a:rPr lang="en-US" sz="236" dirty="0">
                <a:latin typeface="Calibri"/>
              </a:rPr>
              <a:t>template design only ©copyright 2006 Ohio University Instructional Media Services • 740.593.2673</a:t>
            </a:r>
          </a:p>
        </p:txBody>
      </p:sp>
      <p:sp>
        <p:nvSpPr>
          <p:cNvPr id="8" name="Rectangle 29"/>
          <p:cNvSpPr>
            <a:spLocks noChangeArrowheads="1"/>
          </p:cNvSpPr>
          <p:nvPr userDrawn="1"/>
        </p:nvSpPr>
        <p:spPr bwMode="auto">
          <a:xfrm>
            <a:off x="0" y="2071380"/>
            <a:ext cx="17279938" cy="96620"/>
          </a:xfrm>
          <a:prstGeom prst="rect">
            <a:avLst/>
          </a:prstGeom>
          <a:solidFill>
            <a:schemeClr val="accent3">
              <a:lumMod val="75000"/>
            </a:schemeClr>
          </a:solidFill>
          <a:ln w="9525">
            <a:noFill/>
            <a:miter lim="800000"/>
            <a:headEnd/>
            <a:tailEnd/>
          </a:ln>
        </p:spPr>
        <p:txBody>
          <a:bodyPr wrap="none" lIns="35125" tIns="17561" rIns="35125" bIns="17561" anchor="ctr"/>
          <a:lstStyle/>
          <a:p>
            <a:pPr defTabSz="351250"/>
            <a:endParaRPr lang="en-US" sz="945"/>
          </a:p>
        </p:txBody>
      </p:sp>
      <p:sp>
        <p:nvSpPr>
          <p:cNvPr id="9" name="Text Box 812"/>
          <p:cNvSpPr txBox="1">
            <a:spLocks noChangeArrowheads="1"/>
          </p:cNvSpPr>
          <p:nvPr userDrawn="1"/>
        </p:nvSpPr>
        <p:spPr bwMode="auto">
          <a:xfrm rot="16200000">
            <a:off x="-473098" y="11828553"/>
            <a:ext cx="1292446" cy="71771"/>
          </a:xfrm>
          <a:prstGeom prst="rect">
            <a:avLst/>
          </a:prstGeom>
          <a:noFill/>
          <a:ln w="9525">
            <a:noFill/>
            <a:miter lim="800000"/>
            <a:headEnd/>
            <a:tailEnd/>
          </a:ln>
        </p:spPr>
        <p:txBody>
          <a:bodyPr wrap="none" lIns="35136" tIns="17568" rIns="35136" bIns="17568">
            <a:spAutoFit/>
          </a:bodyPr>
          <a:lstStyle/>
          <a:p>
            <a:pPr algn="r" defTabSz="351250"/>
            <a:r>
              <a:rPr lang="en-US" sz="236" dirty="0">
                <a:latin typeface="Calibri"/>
              </a:rPr>
              <a:t>template design only ©copyright 2006 Ohio University Instructional Media Services • 740.593.2673</a:t>
            </a:r>
          </a:p>
        </p:txBody>
      </p:sp>
      <p:sp>
        <p:nvSpPr>
          <p:cNvPr id="10" name="Text Placeholder 15"/>
          <p:cNvSpPr>
            <a:spLocks noGrp="1"/>
          </p:cNvSpPr>
          <p:nvPr>
            <p:ph type="body" sz="quarter" idx="14" hasCustomPrompt="1"/>
          </p:nvPr>
        </p:nvSpPr>
        <p:spPr>
          <a:xfrm>
            <a:off x="863603" y="6861362"/>
            <a:ext cx="4679983" cy="5336615"/>
          </a:xfrm>
          <a:prstGeom prst="rect">
            <a:avLst/>
          </a:prstGeom>
        </p:spPr>
        <p:txBody>
          <a:bodyPr/>
          <a:lstStyle>
            <a:lvl1pPr>
              <a:buNone/>
              <a:defRPr sz="1102"/>
            </a:lvl1pPr>
          </a:lstStyle>
          <a:p>
            <a:pPr lvl="0"/>
            <a:r>
              <a:rPr lang="en-US" dirty="0"/>
              <a:t>Click here to edit this text</a:t>
            </a:r>
            <a:br>
              <a:rPr lang="en-US" dirty="0"/>
            </a:br>
            <a:r>
              <a:rPr lang="en-US" dirty="0"/>
              <a:t>TYPE SIZES </a:t>
            </a:r>
            <a:br>
              <a:rPr lang="en-US" dirty="0"/>
            </a:br>
            <a:r>
              <a:rPr lang="en-US" dirty="0"/>
              <a:t>Your poster was designed at half size to make it easier for you to manage.  You can adjust the point size up or down a few points as needed. </a:t>
            </a:r>
            <a:br>
              <a:rPr lang="en-US" dirty="0"/>
            </a:br>
            <a:r>
              <a:rPr lang="en-US" dirty="0"/>
              <a:t>Header - your poster title - is bold, 46 points</a:t>
            </a:r>
            <a:br>
              <a:rPr lang="en-US" dirty="0"/>
            </a:br>
            <a:r>
              <a:rPr lang="en-US" dirty="0"/>
              <a:t>Subhead - authors, contributors - are 24 points </a:t>
            </a:r>
            <a:br>
              <a:rPr lang="en-US" dirty="0"/>
            </a:br>
            <a:r>
              <a:rPr lang="en-US" dirty="0"/>
              <a:t>Topic Headlines - Abstract, Methods, Results, etc - are bold, 24 points </a:t>
            </a:r>
            <a:br>
              <a:rPr lang="en-US" dirty="0"/>
            </a:br>
            <a:r>
              <a:rPr lang="en-US" dirty="0"/>
              <a:t>Abstract Content is 16 points </a:t>
            </a:r>
            <a:br>
              <a:rPr lang="en-US" dirty="0"/>
            </a:br>
            <a:r>
              <a:rPr lang="en-US" dirty="0"/>
              <a:t>Body Content is 14 points </a:t>
            </a:r>
            <a:br>
              <a:rPr lang="en-US" dirty="0"/>
            </a:br>
            <a:r>
              <a:rPr lang="en-US" dirty="0"/>
              <a:t>Captions - for figures and illustrations - are 12 points</a:t>
            </a:r>
            <a:br>
              <a:rPr lang="en-US" dirty="0"/>
            </a:br>
            <a:r>
              <a:rPr lang="en-US" dirty="0"/>
              <a:t>References are 10 points</a:t>
            </a:r>
            <a:br>
              <a:rPr lang="en-US" dirty="0"/>
            </a:br>
            <a:r>
              <a:rPr lang="en-US" dirty="0"/>
              <a:t>ONLY USE THE STANDARD FONTS THAT CAME WITH OFFICE. Those are the only ones our printer knows. The printer will substitute the unknown font with a TrueType fonts it knows. This usually causes a serious misprint.</a:t>
            </a:r>
          </a:p>
        </p:txBody>
      </p:sp>
      <p:sp>
        <p:nvSpPr>
          <p:cNvPr id="11" name="Text Placeholder 17"/>
          <p:cNvSpPr>
            <a:spLocks noGrp="1"/>
          </p:cNvSpPr>
          <p:nvPr>
            <p:ph type="body" sz="quarter" idx="15" hasCustomPrompt="1"/>
          </p:nvPr>
        </p:nvSpPr>
        <p:spPr>
          <a:xfrm>
            <a:off x="6322599" y="3049494"/>
            <a:ext cx="4679983" cy="9148482"/>
          </a:xfrm>
          <a:prstGeom prst="rect">
            <a:avLst/>
          </a:prstGeom>
        </p:spPr>
        <p:txBody>
          <a:bodyPr/>
          <a:lstStyle>
            <a:lvl1pPr>
              <a:buFontTx/>
              <a:buNone/>
              <a:defRPr sz="1102" baseline="0"/>
            </a:lvl1pPr>
          </a:lstStyle>
          <a:p>
            <a:pPr lvl="0"/>
            <a:r>
              <a:rPr lang="en-US" dirty="0"/>
              <a:t>Click here to edit this text</a:t>
            </a:r>
            <a:br>
              <a:rPr lang="en-US" dirty="0"/>
            </a:br>
            <a:r>
              <a:rPr lang="en-US" dirty="0"/>
              <a:t>IMAGES AND RESOLUTION</a:t>
            </a:r>
            <a:br>
              <a:rPr lang="en-US" dirty="0"/>
            </a:br>
            <a:r>
              <a:rPr lang="en-US" dirty="0"/>
              <a:t>Don’t use images taken from the web. They are usually small in size, have low resolution, won’t print well, and might have copyright issues. Using your own image is usually your best bet. If you are scanning images, set the resolution in the scanning program software to 300 dpi, set the size (like 3”x 5”) and save the image as a JPEG. If you are taking pictures with a digital camera go to the menu and set the resolution as high as possible before you start to shoot. Opening your image later in Photoshop and increasing the resolution to 300dpi does not improve its resolution. It only increases the file size. </a:t>
            </a:r>
            <a:br>
              <a:rPr lang="en-US" dirty="0"/>
            </a:br>
            <a:r>
              <a:rPr lang="en-US" dirty="0"/>
              <a:t>COLOR ACCURACY AND PAPER CHOICES : PURPLE ALERT</a:t>
            </a:r>
            <a:br>
              <a:rPr lang="en-US" dirty="0"/>
            </a:br>
            <a:r>
              <a:rPr lang="en-US" dirty="0"/>
              <a:t>PowerPoint colors print accurately from the six color printer on the high quality semi-gloss paper. Blues will print purple from the four color printer on standard matte paper. If this is an issue for you come in and see our color chart which shows this shift.</a:t>
            </a:r>
          </a:p>
          <a:p>
            <a:pPr lvl="0"/>
            <a:r>
              <a:rPr lang="en-US" dirty="0"/>
              <a:t>If your data is in a specialized program (such as </a:t>
            </a:r>
            <a:r>
              <a:rPr lang="en-US" dirty="0" err="1"/>
              <a:t>SigmaPlot</a:t>
            </a:r>
            <a:r>
              <a:rPr lang="en-US" dirty="0"/>
              <a:t>), you should export your chart or graph as a 300dpi JPEG before importing it into PowerPoint. While PowerPoint may DISPLAY raw images from a secondary program correctly on your monitor, it may not PRINT them correctly. Color may shift.</a:t>
            </a:r>
          </a:p>
          <a:p>
            <a:pPr lvl="0"/>
            <a:endParaRPr lang="en-US" dirty="0"/>
          </a:p>
        </p:txBody>
      </p:sp>
      <p:sp>
        <p:nvSpPr>
          <p:cNvPr id="12" name="Text Placeholder 19"/>
          <p:cNvSpPr>
            <a:spLocks noGrp="1"/>
          </p:cNvSpPr>
          <p:nvPr>
            <p:ph type="body" sz="quarter" idx="16" hasCustomPrompt="1"/>
          </p:nvPr>
        </p:nvSpPr>
        <p:spPr>
          <a:xfrm>
            <a:off x="11711761" y="3049496"/>
            <a:ext cx="4679983" cy="6734300"/>
          </a:xfrm>
          <a:prstGeom prst="rect">
            <a:avLst/>
          </a:prstGeom>
        </p:spPr>
        <p:txBody>
          <a:bodyPr/>
          <a:lstStyle>
            <a:lvl1pPr>
              <a:buFontTx/>
              <a:buNone/>
              <a:defRPr sz="1102"/>
            </a:lvl1pPr>
            <a:lvl2pPr>
              <a:defRPr sz="1890"/>
            </a:lvl2pPr>
            <a:lvl3pPr>
              <a:defRPr sz="1890"/>
            </a:lvl3pPr>
            <a:lvl4pPr>
              <a:defRPr sz="1890"/>
            </a:lvl4pPr>
            <a:lvl5pPr>
              <a:defRPr sz="1890"/>
            </a:lvl5pPr>
          </a:lstStyle>
          <a:p>
            <a:pPr lvl="0"/>
            <a:r>
              <a:rPr lang="en-US" dirty="0"/>
              <a:t>Click here to edit this text</a:t>
            </a:r>
          </a:p>
        </p:txBody>
      </p:sp>
      <p:sp>
        <p:nvSpPr>
          <p:cNvPr id="13" name="Title 20"/>
          <p:cNvSpPr>
            <a:spLocks noGrp="1"/>
          </p:cNvSpPr>
          <p:nvPr>
            <p:ph type="title" hasCustomPrompt="1"/>
          </p:nvPr>
        </p:nvSpPr>
        <p:spPr>
          <a:xfrm>
            <a:off x="3059991" y="381187"/>
            <a:ext cx="10079963" cy="1334154"/>
          </a:xfrm>
          <a:prstGeom prst="rect">
            <a:avLst/>
          </a:prstGeom>
        </p:spPr>
        <p:txBody>
          <a:bodyPr/>
          <a:lstStyle>
            <a:lvl1pPr>
              <a:defRPr sz="3622"/>
            </a:lvl1pPr>
          </a:lstStyle>
          <a:p>
            <a:pPr lvl="0"/>
            <a:r>
              <a:rPr lang="en-US" dirty="0"/>
              <a:t>Title of My Research Poster Goes Here</a:t>
            </a:r>
          </a:p>
        </p:txBody>
      </p:sp>
      <p:sp>
        <p:nvSpPr>
          <p:cNvPr id="14" name="Text Placeholder 22"/>
          <p:cNvSpPr>
            <a:spLocks noGrp="1"/>
          </p:cNvSpPr>
          <p:nvPr>
            <p:ph type="body" sz="quarter" idx="17" hasCustomPrompt="1"/>
          </p:nvPr>
        </p:nvSpPr>
        <p:spPr>
          <a:xfrm>
            <a:off x="13319952" y="508251"/>
            <a:ext cx="3359988" cy="1207091"/>
          </a:xfrm>
          <a:prstGeom prst="rect">
            <a:avLst/>
          </a:prstGeom>
        </p:spPr>
        <p:txBody>
          <a:bodyPr/>
          <a:lstStyle>
            <a:lvl1pPr>
              <a:buFontTx/>
              <a:buNone/>
              <a:defRPr sz="1890" baseline="0"/>
            </a:lvl1pPr>
          </a:lstStyle>
          <a:p>
            <a:pPr lvl="0"/>
            <a:r>
              <a:rPr lang="en-US" dirty="0"/>
              <a:t>Myself and others involved in the research </a:t>
            </a:r>
          </a:p>
        </p:txBody>
      </p:sp>
      <p:sp>
        <p:nvSpPr>
          <p:cNvPr id="15" name="Text Placeholder 24"/>
          <p:cNvSpPr>
            <a:spLocks noGrp="1"/>
          </p:cNvSpPr>
          <p:nvPr>
            <p:ph type="body" sz="quarter" idx="19" hasCustomPrompt="1"/>
          </p:nvPr>
        </p:nvSpPr>
        <p:spPr>
          <a:xfrm>
            <a:off x="6322599" y="2668307"/>
            <a:ext cx="4679983" cy="381187"/>
          </a:xfrm>
          <a:prstGeom prst="rect">
            <a:avLst/>
          </a:prstGeom>
        </p:spPr>
        <p:txBody>
          <a:bodyPr/>
          <a:lstStyle>
            <a:lvl1pPr>
              <a:buFontTx/>
              <a:buNone/>
              <a:defRPr sz="1890" b="1"/>
            </a:lvl1pPr>
          </a:lstStyle>
          <a:p>
            <a:pPr lvl="0"/>
            <a:r>
              <a:rPr lang="en-US" dirty="0"/>
              <a:t>Topic Headline</a:t>
            </a:r>
          </a:p>
        </p:txBody>
      </p:sp>
      <p:sp>
        <p:nvSpPr>
          <p:cNvPr id="16" name="Text Placeholder 24"/>
          <p:cNvSpPr>
            <a:spLocks noGrp="1"/>
          </p:cNvSpPr>
          <p:nvPr>
            <p:ph type="body" sz="quarter" idx="20" hasCustomPrompt="1"/>
          </p:nvPr>
        </p:nvSpPr>
        <p:spPr>
          <a:xfrm>
            <a:off x="863603" y="2668307"/>
            <a:ext cx="4679983" cy="381187"/>
          </a:xfrm>
          <a:prstGeom prst="rect">
            <a:avLst/>
          </a:prstGeom>
        </p:spPr>
        <p:txBody>
          <a:bodyPr/>
          <a:lstStyle>
            <a:lvl1pPr>
              <a:buFontTx/>
              <a:buNone/>
              <a:defRPr sz="1890" b="1"/>
            </a:lvl1pPr>
          </a:lstStyle>
          <a:p>
            <a:pPr lvl="0"/>
            <a:r>
              <a:rPr lang="en-US" dirty="0"/>
              <a:t>Topic Headline</a:t>
            </a:r>
          </a:p>
        </p:txBody>
      </p:sp>
      <p:sp>
        <p:nvSpPr>
          <p:cNvPr id="17" name="Text Placeholder 24"/>
          <p:cNvSpPr>
            <a:spLocks noGrp="1"/>
          </p:cNvSpPr>
          <p:nvPr>
            <p:ph type="body" sz="quarter" idx="21" hasCustomPrompt="1"/>
          </p:nvPr>
        </p:nvSpPr>
        <p:spPr>
          <a:xfrm>
            <a:off x="11711761" y="2659231"/>
            <a:ext cx="4679983" cy="381187"/>
          </a:xfrm>
          <a:prstGeom prst="rect">
            <a:avLst/>
          </a:prstGeom>
        </p:spPr>
        <p:txBody>
          <a:bodyPr/>
          <a:lstStyle>
            <a:lvl1pPr>
              <a:buFontTx/>
              <a:buNone/>
              <a:defRPr sz="1890" b="1"/>
            </a:lvl1pPr>
          </a:lstStyle>
          <a:p>
            <a:pPr lvl="0"/>
            <a:r>
              <a:rPr lang="en-US" dirty="0"/>
              <a:t>Topic Headline</a:t>
            </a:r>
          </a:p>
        </p:txBody>
      </p:sp>
      <p:sp>
        <p:nvSpPr>
          <p:cNvPr id="18" name="Text Placeholder 24"/>
          <p:cNvSpPr>
            <a:spLocks noGrp="1"/>
          </p:cNvSpPr>
          <p:nvPr>
            <p:ph type="body" sz="quarter" idx="22" hasCustomPrompt="1"/>
          </p:nvPr>
        </p:nvSpPr>
        <p:spPr>
          <a:xfrm>
            <a:off x="11723564" y="9974389"/>
            <a:ext cx="4679983" cy="381187"/>
          </a:xfrm>
          <a:prstGeom prst="rect">
            <a:avLst/>
          </a:prstGeom>
        </p:spPr>
        <p:txBody>
          <a:bodyPr/>
          <a:lstStyle>
            <a:lvl1pPr>
              <a:buFontTx/>
              <a:buNone/>
              <a:defRPr sz="1890" b="1"/>
            </a:lvl1pPr>
          </a:lstStyle>
          <a:p>
            <a:pPr lvl="0"/>
            <a:r>
              <a:rPr lang="en-US" dirty="0"/>
              <a:t>Topic Headline</a:t>
            </a:r>
          </a:p>
        </p:txBody>
      </p:sp>
      <p:sp>
        <p:nvSpPr>
          <p:cNvPr id="19" name="Text Placeholder 24"/>
          <p:cNvSpPr>
            <a:spLocks noGrp="1"/>
          </p:cNvSpPr>
          <p:nvPr>
            <p:ph type="body" sz="quarter" idx="23" hasCustomPrompt="1"/>
          </p:nvPr>
        </p:nvSpPr>
        <p:spPr>
          <a:xfrm>
            <a:off x="863603" y="6480177"/>
            <a:ext cx="4679983" cy="381187"/>
          </a:xfrm>
          <a:prstGeom prst="rect">
            <a:avLst/>
          </a:prstGeom>
        </p:spPr>
        <p:txBody>
          <a:bodyPr/>
          <a:lstStyle>
            <a:lvl1pPr>
              <a:buFontTx/>
              <a:buNone/>
              <a:defRPr sz="1890" b="1"/>
            </a:lvl1pPr>
          </a:lstStyle>
          <a:p>
            <a:pPr lvl="0"/>
            <a:r>
              <a:rPr lang="en-US" dirty="0"/>
              <a:t>Topic Headline</a:t>
            </a:r>
          </a:p>
        </p:txBody>
      </p:sp>
      <p:sp>
        <p:nvSpPr>
          <p:cNvPr id="20" name="Text Placeholder 15"/>
          <p:cNvSpPr>
            <a:spLocks noGrp="1"/>
          </p:cNvSpPr>
          <p:nvPr>
            <p:ph type="body" sz="quarter" idx="24" hasCustomPrompt="1"/>
          </p:nvPr>
        </p:nvSpPr>
        <p:spPr>
          <a:xfrm>
            <a:off x="863603" y="3049496"/>
            <a:ext cx="4679983" cy="3303619"/>
          </a:xfrm>
          <a:prstGeom prst="rect">
            <a:avLst/>
          </a:prstGeom>
        </p:spPr>
        <p:txBody>
          <a:bodyPr/>
          <a:lstStyle>
            <a:lvl1pPr>
              <a:buNone/>
              <a:defRPr sz="1260"/>
            </a:lvl1pPr>
          </a:lstStyle>
          <a:p>
            <a:pPr lvl="0"/>
            <a:r>
              <a:rPr lang="en-US" dirty="0"/>
              <a:t>Click here to edit this text </a:t>
            </a:r>
            <a:br>
              <a:rPr lang="en-US" dirty="0"/>
            </a:br>
            <a:r>
              <a:rPr lang="en-US" dirty="0"/>
              <a:t>CHOOSE FROM FIVE LAYOUTS IN THIS TEMPLATE </a:t>
            </a:r>
            <a:br>
              <a:rPr lang="en-US" dirty="0"/>
            </a:br>
            <a:r>
              <a:rPr lang="en-US" dirty="0"/>
              <a:t>On WINDOWS: Click on the HOME TAB. See the Slides Group; chick on Layout to see the layout thumbnail choices. Click on each to apply different layout choices to your slide. </a:t>
            </a:r>
            <a:br>
              <a:rPr lang="en-US" dirty="0"/>
            </a:br>
            <a:r>
              <a:rPr lang="en-US" dirty="0"/>
              <a:t>On a MAC: Click on the SLIDES LAYOUT TAB to see the layout thumbnail choices. Click on each to apply the different layout choices to your slide. Click again on the SLIDES LAYOUT TAB to close it.  </a:t>
            </a:r>
          </a:p>
        </p:txBody>
      </p:sp>
      <p:sp>
        <p:nvSpPr>
          <p:cNvPr id="21" name="Text Placeholder 15"/>
          <p:cNvSpPr>
            <a:spLocks noGrp="1"/>
          </p:cNvSpPr>
          <p:nvPr>
            <p:ph type="body" sz="quarter" idx="25" hasCustomPrompt="1"/>
          </p:nvPr>
        </p:nvSpPr>
        <p:spPr>
          <a:xfrm>
            <a:off x="11723564" y="10355574"/>
            <a:ext cx="4679983" cy="1842403"/>
          </a:xfrm>
          <a:prstGeom prst="rect">
            <a:avLst/>
          </a:prstGeom>
        </p:spPr>
        <p:txBody>
          <a:bodyPr/>
          <a:lstStyle>
            <a:lvl1pPr>
              <a:buNone/>
              <a:defRPr sz="1102"/>
            </a:lvl1pPr>
          </a:lstStyle>
          <a:p>
            <a:pPr lvl="0"/>
            <a:r>
              <a:rPr lang="en-US" dirty="0"/>
              <a:t>Click here to edit this text </a:t>
            </a:r>
            <a:br>
              <a:rPr lang="en-US" dirty="0"/>
            </a:br>
            <a:r>
              <a:rPr lang="en-US" dirty="0"/>
              <a:t>Author, Name. 2002. Article Title, etc. Publication, book, website name, volume, issue, year, page number, according to format.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Orange">
    <p:spTree>
      <p:nvGrpSpPr>
        <p:cNvPr id="1" name=""/>
        <p:cNvGrpSpPr/>
        <p:nvPr/>
      </p:nvGrpSpPr>
      <p:grpSpPr>
        <a:xfrm>
          <a:off x="0" y="0"/>
          <a:ext cx="0" cy="0"/>
          <a:chOff x="0" y="0"/>
          <a:chExt cx="0" cy="0"/>
        </a:xfrm>
      </p:grpSpPr>
      <p:pic>
        <p:nvPicPr>
          <p:cNvPr id="3" name="Picture 4" descr="F:\Research Poster Logos\OHIOblack300.tif"/>
          <p:cNvPicPr>
            <a:picLocks noChangeAspect="1" noChangeArrowheads="1"/>
          </p:cNvPicPr>
          <p:nvPr userDrawn="1"/>
        </p:nvPicPr>
        <p:blipFill>
          <a:blip r:embed="rId2" cstate="print"/>
          <a:srcRect/>
          <a:stretch>
            <a:fillRect/>
          </a:stretch>
        </p:blipFill>
        <p:spPr bwMode="auto">
          <a:xfrm>
            <a:off x="719998" y="840465"/>
            <a:ext cx="2159992" cy="585016"/>
          </a:xfrm>
          <a:prstGeom prst="rect">
            <a:avLst/>
          </a:prstGeom>
          <a:noFill/>
          <a:ln w="9525">
            <a:noFill/>
            <a:miter lim="800000"/>
            <a:headEnd/>
            <a:tailEnd/>
          </a:ln>
        </p:spPr>
      </p:pic>
      <p:sp>
        <p:nvSpPr>
          <p:cNvPr id="4" name="Text Box 812"/>
          <p:cNvSpPr txBox="1">
            <a:spLocks noChangeArrowheads="1"/>
          </p:cNvSpPr>
          <p:nvPr userDrawn="1"/>
        </p:nvSpPr>
        <p:spPr bwMode="auto">
          <a:xfrm rot="16200000">
            <a:off x="-473098" y="11828553"/>
            <a:ext cx="1292446" cy="71771"/>
          </a:xfrm>
          <a:prstGeom prst="rect">
            <a:avLst/>
          </a:prstGeom>
          <a:noFill/>
          <a:ln w="9525">
            <a:noFill/>
            <a:miter lim="800000"/>
            <a:headEnd/>
            <a:tailEnd/>
          </a:ln>
        </p:spPr>
        <p:txBody>
          <a:bodyPr wrap="none" lIns="35136" tIns="17568" rIns="35136" bIns="17568">
            <a:spAutoFit/>
          </a:bodyPr>
          <a:lstStyle/>
          <a:p>
            <a:pPr algn="r" defTabSz="351250"/>
            <a:r>
              <a:rPr lang="en-US" sz="236" dirty="0">
                <a:latin typeface="Calibri"/>
              </a:rPr>
              <a:t>template design only ©copyright 2006 Ohio University Instructional Media Services • 740.593.2673</a:t>
            </a:r>
          </a:p>
        </p:txBody>
      </p:sp>
      <p:sp>
        <p:nvSpPr>
          <p:cNvPr id="5" name="Rectangle 4"/>
          <p:cNvSpPr>
            <a:spLocks noChangeArrowheads="1"/>
          </p:cNvSpPr>
          <p:nvPr userDrawn="1"/>
        </p:nvSpPr>
        <p:spPr bwMode="auto">
          <a:xfrm>
            <a:off x="2" y="2136676"/>
            <a:ext cx="17286605" cy="10830733"/>
          </a:xfrm>
          <a:prstGeom prst="rect">
            <a:avLst/>
          </a:prstGeom>
          <a:solidFill>
            <a:schemeClr val="accent6"/>
          </a:solidFill>
          <a:ln w="9525" algn="ctr">
            <a:noFill/>
            <a:round/>
            <a:headEnd/>
            <a:tailEnd/>
          </a:ln>
        </p:spPr>
        <p:txBody>
          <a:bodyPr lIns="35125" tIns="17561" rIns="35125" bIns="17561"/>
          <a:lstStyle/>
          <a:p>
            <a:pPr defTabSz="351250"/>
            <a:endParaRPr lang="en-US" sz="945"/>
          </a:p>
        </p:txBody>
      </p:sp>
      <p:sp>
        <p:nvSpPr>
          <p:cNvPr id="6" name="Rectangle 29"/>
          <p:cNvSpPr>
            <a:spLocks noChangeArrowheads="1"/>
          </p:cNvSpPr>
          <p:nvPr userDrawn="1"/>
        </p:nvSpPr>
        <p:spPr bwMode="auto">
          <a:xfrm>
            <a:off x="0" y="2071380"/>
            <a:ext cx="17279938" cy="96620"/>
          </a:xfrm>
          <a:prstGeom prst="rect">
            <a:avLst/>
          </a:prstGeom>
          <a:solidFill>
            <a:schemeClr val="accent6">
              <a:lumMod val="75000"/>
            </a:schemeClr>
          </a:solidFill>
          <a:ln w="9525">
            <a:noFill/>
            <a:miter lim="800000"/>
            <a:headEnd/>
            <a:tailEnd/>
          </a:ln>
        </p:spPr>
        <p:txBody>
          <a:bodyPr wrap="none" lIns="35125" tIns="17561" rIns="35125" bIns="17561" anchor="ctr"/>
          <a:lstStyle/>
          <a:p>
            <a:pPr defTabSz="351250"/>
            <a:endParaRPr lang="en-US" sz="945"/>
          </a:p>
        </p:txBody>
      </p:sp>
      <p:sp>
        <p:nvSpPr>
          <p:cNvPr id="8" name="Text Box 812"/>
          <p:cNvSpPr txBox="1">
            <a:spLocks noChangeArrowheads="1"/>
          </p:cNvSpPr>
          <p:nvPr userDrawn="1"/>
        </p:nvSpPr>
        <p:spPr bwMode="auto">
          <a:xfrm rot="16200000">
            <a:off x="-672852" y="11962428"/>
            <a:ext cx="1611445" cy="71771"/>
          </a:xfrm>
          <a:prstGeom prst="rect">
            <a:avLst/>
          </a:prstGeom>
          <a:noFill/>
          <a:ln w="9525">
            <a:noFill/>
            <a:miter lim="800000"/>
            <a:headEnd/>
            <a:tailEnd/>
          </a:ln>
        </p:spPr>
        <p:txBody>
          <a:bodyPr wrap="none" lIns="35136" tIns="17568" rIns="35136" bIns="17568">
            <a:spAutoFit/>
          </a:bodyPr>
          <a:lstStyle/>
          <a:p>
            <a:pPr algn="r" defTabSz="351250"/>
            <a:r>
              <a:rPr lang="en-US" sz="236" dirty="0">
                <a:latin typeface="Arial"/>
              </a:rPr>
              <a:t>Template design only ©copyright  2008  •  Ohio University</a:t>
            </a:r>
            <a:r>
              <a:rPr lang="en-US" sz="236" baseline="0" dirty="0">
                <a:latin typeface="Arial"/>
              </a:rPr>
              <a:t> </a:t>
            </a:r>
            <a:r>
              <a:rPr lang="en-US" sz="236" dirty="0">
                <a:latin typeface="Arial"/>
              </a:rPr>
              <a:t>•</a:t>
            </a:r>
            <a:r>
              <a:rPr lang="en-US" sz="236" baseline="0" dirty="0">
                <a:latin typeface="Arial"/>
              </a:rPr>
              <a:t> </a:t>
            </a:r>
            <a:r>
              <a:rPr lang="en-US" sz="236" dirty="0">
                <a:latin typeface="Arial"/>
              </a:rPr>
              <a:t>Media </a:t>
            </a:r>
            <a:r>
              <a:rPr lang="en-US" sz="236" baseline="0" dirty="0">
                <a:latin typeface="Arial"/>
              </a:rPr>
              <a:t> Production  </a:t>
            </a:r>
            <a:r>
              <a:rPr lang="en-US" sz="236" dirty="0">
                <a:latin typeface="Arial"/>
              </a:rPr>
              <a:t>•  740.597-2521 •  Spring Quarter </a:t>
            </a:r>
          </a:p>
        </p:txBody>
      </p:sp>
      <p:sp>
        <p:nvSpPr>
          <p:cNvPr id="9" name="Rectangle 8"/>
          <p:cNvSpPr/>
          <p:nvPr userDrawn="1"/>
        </p:nvSpPr>
        <p:spPr>
          <a:xfrm>
            <a:off x="6179978" y="2414185"/>
            <a:ext cx="4979982" cy="9974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24"/>
          </a:p>
        </p:txBody>
      </p:sp>
      <p:sp>
        <p:nvSpPr>
          <p:cNvPr id="10" name="Rectangle 9"/>
          <p:cNvSpPr/>
          <p:nvPr userDrawn="1"/>
        </p:nvSpPr>
        <p:spPr>
          <a:xfrm>
            <a:off x="11579959" y="2414185"/>
            <a:ext cx="4979982" cy="9974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24"/>
          </a:p>
        </p:txBody>
      </p:sp>
      <p:sp>
        <p:nvSpPr>
          <p:cNvPr id="11" name="Rectangle 10"/>
          <p:cNvSpPr/>
          <p:nvPr userDrawn="1"/>
        </p:nvSpPr>
        <p:spPr>
          <a:xfrm>
            <a:off x="719997" y="2414185"/>
            <a:ext cx="4979982" cy="9974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24"/>
          </a:p>
        </p:txBody>
      </p:sp>
      <p:pic>
        <p:nvPicPr>
          <p:cNvPr id="12" name="Picture 4" descr="F:\Research Poster Logos\OHIOblack300.tif"/>
          <p:cNvPicPr>
            <a:picLocks noChangeAspect="1" noChangeArrowheads="1"/>
          </p:cNvPicPr>
          <p:nvPr userDrawn="1"/>
        </p:nvPicPr>
        <p:blipFill>
          <a:blip r:embed="rId2" cstate="print"/>
          <a:srcRect/>
          <a:stretch>
            <a:fillRect/>
          </a:stretch>
        </p:blipFill>
        <p:spPr bwMode="auto">
          <a:xfrm>
            <a:off x="719998" y="840465"/>
            <a:ext cx="2159992" cy="585016"/>
          </a:xfrm>
          <a:prstGeom prst="rect">
            <a:avLst/>
          </a:prstGeom>
          <a:noFill/>
          <a:ln w="9525">
            <a:noFill/>
            <a:miter lim="800000"/>
            <a:headEnd/>
            <a:tailEnd/>
          </a:ln>
        </p:spPr>
      </p:pic>
      <p:sp>
        <p:nvSpPr>
          <p:cNvPr id="13" name="Text Placeholder 15"/>
          <p:cNvSpPr>
            <a:spLocks noGrp="1"/>
          </p:cNvSpPr>
          <p:nvPr>
            <p:ph type="body" sz="quarter" idx="14" hasCustomPrompt="1"/>
          </p:nvPr>
        </p:nvSpPr>
        <p:spPr>
          <a:xfrm>
            <a:off x="863603" y="6861362"/>
            <a:ext cx="4679983" cy="5336615"/>
          </a:xfrm>
          <a:prstGeom prst="rect">
            <a:avLst/>
          </a:prstGeom>
        </p:spPr>
        <p:txBody>
          <a:bodyPr/>
          <a:lstStyle>
            <a:lvl1pPr>
              <a:buNone/>
              <a:defRPr sz="1102"/>
            </a:lvl1pPr>
          </a:lstStyle>
          <a:p>
            <a:pPr lvl="0"/>
            <a:r>
              <a:rPr lang="en-US" dirty="0"/>
              <a:t>Click here to edit this text</a:t>
            </a:r>
            <a:br>
              <a:rPr lang="en-US" dirty="0"/>
            </a:br>
            <a:r>
              <a:rPr lang="en-US" dirty="0"/>
              <a:t>TYPE SIZES </a:t>
            </a:r>
            <a:br>
              <a:rPr lang="en-US" dirty="0"/>
            </a:br>
            <a:r>
              <a:rPr lang="en-US" dirty="0"/>
              <a:t>Your poster was designed at half size to make it easier for you to manage.  You can adjust the point size up or down a few points as needed. </a:t>
            </a:r>
            <a:br>
              <a:rPr lang="en-US" dirty="0"/>
            </a:br>
            <a:r>
              <a:rPr lang="en-US" dirty="0"/>
              <a:t>Header - your poster title - is bold, 46 points</a:t>
            </a:r>
            <a:br>
              <a:rPr lang="en-US" dirty="0"/>
            </a:br>
            <a:r>
              <a:rPr lang="en-US" dirty="0"/>
              <a:t>Subhead - authors, contributors - are 24 points </a:t>
            </a:r>
            <a:br>
              <a:rPr lang="en-US" dirty="0"/>
            </a:br>
            <a:r>
              <a:rPr lang="en-US" dirty="0"/>
              <a:t>Topic Headlines - Abstract, Methods, Results, etc - are bold, 24 points </a:t>
            </a:r>
            <a:br>
              <a:rPr lang="en-US" dirty="0"/>
            </a:br>
            <a:r>
              <a:rPr lang="en-US" dirty="0"/>
              <a:t>Abstract Content is 16 points </a:t>
            </a:r>
            <a:br>
              <a:rPr lang="en-US" dirty="0"/>
            </a:br>
            <a:r>
              <a:rPr lang="en-US" dirty="0"/>
              <a:t>Body Content is 14 points </a:t>
            </a:r>
            <a:br>
              <a:rPr lang="en-US" dirty="0"/>
            </a:br>
            <a:r>
              <a:rPr lang="en-US" dirty="0"/>
              <a:t>Captions - for figures and illustrations - are 12 points</a:t>
            </a:r>
            <a:br>
              <a:rPr lang="en-US" dirty="0"/>
            </a:br>
            <a:r>
              <a:rPr lang="en-US" dirty="0"/>
              <a:t>References are 10 points</a:t>
            </a:r>
            <a:br>
              <a:rPr lang="en-US" dirty="0"/>
            </a:br>
            <a:r>
              <a:rPr lang="en-US" dirty="0"/>
              <a:t>ONLY USE THE STANDARD FONTS THAT CAME WITH OFFICE. Those are the only ones our printer knows. The printer will substitute the unknown font with a TrueType fonts it knows. This usually causes a serious misprint.</a:t>
            </a:r>
          </a:p>
        </p:txBody>
      </p:sp>
      <p:sp>
        <p:nvSpPr>
          <p:cNvPr id="14" name="Text Placeholder 17"/>
          <p:cNvSpPr>
            <a:spLocks noGrp="1"/>
          </p:cNvSpPr>
          <p:nvPr>
            <p:ph type="body" sz="quarter" idx="15" hasCustomPrompt="1"/>
          </p:nvPr>
        </p:nvSpPr>
        <p:spPr>
          <a:xfrm>
            <a:off x="6322599" y="3049494"/>
            <a:ext cx="4679983" cy="9148482"/>
          </a:xfrm>
          <a:prstGeom prst="rect">
            <a:avLst/>
          </a:prstGeom>
        </p:spPr>
        <p:txBody>
          <a:bodyPr/>
          <a:lstStyle>
            <a:lvl1pPr>
              <a:buFontTx/>
              <a:buNone/>
              <a:defRPr sz="1102" baseline="0"/>
            </a:lvl1pPr>
          </a:lstStyle>
          <a:p>
            <a:pPr lvl="0"/>
            <a:r>
              <a:rPr lang="en-US" dirty="0"/>
              <a:t>Click here to edit this text</a:t>
            </a:r>
            <a:br>
              <a:rPr lang="en-US" dirty="0"/>
            </a:br>
            <a:r>
              <a:rPr lang="en-US" dirty="0"/>
              <a:t>IMAGES AND RESOLUTION</a:t>
            </a:r>
            <a:br>
              <a:rPr lang="en-US" dirty="0"/>
            </a:br>
            <a:r>
              <a:rPr lang="en-US" dirty="0"/>
              <a:t>Don’t use images taken from the web. They are usually small in size, have low resolution, won’t print well, and might have copyright issues. Using your own image is usually your best bet. If you are scanning images, set the resolution in the scanning program software to 300 dpi, set the size (like 3”x 5”) and save the image as a JPEG. If you are taking pictures with a digital camera go to the menu and set the resolution as high as possible before you start to shoot. Opening your image later in Photoshop and increasing the resolution to 300dpi does not improve its resolution. It only increases the file size. </a:t>
            </a:r>
            <a:br>
              <a:rPr lang="en-US" dirty="0"/>
            </a:br>
            <a:r>
              <a:rPr lang="en-US" dirty="0"/>
              <a:t>COLOR ACCURACY AND PAPER CHOICES : PURPLE ALERT</a:t>
            </a:r>
            <a:br>
              <a:rPr lang="en-US" dirty="0"/>
            </a:br>
            <a:r>
              <a:rPr lang="en-US" dirty="0"/>
              <a:t>PowerPoint colors print accurately from the six color printer on the high quality semi-gloss paper. Blues will print purple from the four color printer on standard matte paper. If this is an issue for you come in and see our color chart which shows this shift.</a:t>
            </a:r>
          </a:p>
          <a:p>
            <a:pPr lvl="0"/>
            <a:r>
              <a:rPr lang="en-US" dirty="0"/>
              <a:t>If your data is in a specialized program (such as </a:t>
            </a:r>
            <a:r>
              <a:rPr lang="en-US" dirty="0" err="1"/>
              <a:t>SigmaPlot</a:t>
            </a:r>
            <a:r>
              <a:rPr lang="en-US" dirty="0"/>
              <a:t>), you should export your chart or graph as a 300dpi JPEG before importing it into PowerPoint. While PowerPoint may DISPLAY raw images from a secondary program correctly on your monitor, it may not PRINT them correctly. Color may shift.</a:t>
            </a:r>
          </a:p>
          <a:p>
            <a:pPr lvl="0"/>
            <a:endParaRPr lang="en-US" dirty="0"/>
          </a:p>
        </p:txBody>
      </p:sp>
      <p:sp>
        <p:nvSpPr>
          <p:cNvPr id="15" name="Text Placeholder 19"/>
          <p:cNvSpPr>
            <a:spLocks noGrp="1"/>
          </p:cNvSpPr>
          <p:nvPr>
            <p:ph type="body" sz="quarter" idx="16" hasCustomPrompt="1"/>
          </p:nvPr>
        </p:nvSpPr>
        <p:spPr>
          <a:xfrm>
            <a:off x="11711761" y="3049496"/>
            <a:ext cx="4679983" cy="6734300"/>
          </a:xfrm>
          <a:prstGeom prst="rect">
            <a:avLst/>
          </a:prstGeom>
        </p:spPr>
        <p:txBody>
          <a:bodyPr/>
          <a:lstStyle>
            <a:lvl1pPr>
              <a:buFontTx/>
              <a:buNone/>
              <a:defRPr sz="1102"/>
            </a:lvl1pPr>
            <a:lvl2pPr>
              <a:defRPr sz="1890"/>
            </a:lvl2pPr>
            <a:lvl3pPr>
              <a:defRPr sz="1890"/>
            </a:lvl3pPr>
            <a:lvl4pPr>
              <a:defRPr sz="1890"/>
            </a:lvl4pPr>
            <a:lvl5pPr>
              <a:defRPr sz="1890"/>
            </a:lvl5pPr>
          </a:lstStyle>
          <a:p>
            <a:pPr lvl="0"/>
            <a:r>
              <a:rPr lang="en-US" dirty="0"/>
              <a:t>Click here to edit this text</a:t>
            </a:r>
          </a:p>
        </p:txBody>
      </p:sp>
      <p:sp>
        <p:nvSpPr>
          <p:cNvPr id="16" name="Title 20"/>
          <p:cNvSpPr>
            <a:spLocks noGrp="1"/>
          </p:cNvSpPr>
          <p:nvPr>
            <p:ph type="title" hasCustomPrompt="1"/>
          </p:nvPr>
        </p:nvSpPr>
        <p:spPr>
          <a:xfrm>
            <a:off x="3059991" y="381187"/>
            <a:ext cx="10079963" cy="1334154"/>
          </a:xfrm>
          <a:prstGeom prst="rect">
            <a:avLst/>
          </a:prstGeom>
        </p:spPr>
        <p:txBody>
          <a:bodyPr/>
          <a:lstStyle>
            <a:lvl1pPr>
              <a:defRPr sz="3622"/>
            </a:lvl1pPr>
          </a:lstStyle>
          <a:p>
            <a:pPr lvl="0"/>
            <a:r>
              <a:rPr lang="en-US" dirty="0"/>
              <a:t>Title of My Research Poster Goes Here</a:t>
            </a:r>
          </a:p>
        </p:txBody>
      </p:sp>
      <p:sp>
        <p:nvSpPr>
          <p:cNvPr id="17" name="Text Placeholder 22"/>
          <p:cNvSpPr>
            <a:spLocks noGrp="1"/>
          </p:cNvSpPr>
          <p:nvPr>
            <p:ph type="body" sz="quarter" idx="17" hasCustomPrompt="1"/>
          </p:nvPr>
        </p:nvSpPr>
        <p:spPr>
          <a:xfrm>
            <a:off x="13319952" y="508251"/>
            <a:ext cx="3359988" cy="1207091"/>
          </a:xfrm>
          <a:prstGeom prst="rect">
            <a:avLst/>
          </a:prstGeom>
        </p:spPr>
        <p:txBody>
          <a:bodyPr/>
          <a:lstStyle>
            <a:lvl1pPr>
              <a:buFontTx/>
              <a:buNone/>
              <a:defRPr sz="1890" baseline="0"/>
            </a:lvl1pPr>
          </a:lstStyle>
          <a:p>
            <a:pPr lvl="0"/>
            <a:r>
              <a:rPr lang="en-US" dirty="0"/>
              <a:t>Myself and others involved in the research </a:t>
            </a:r>
          </a:p>
        </p:txBody>
      </p:sp>
      <p:sp>
        <p:nvSpPr>
          <p:cNvPr id="18" name="Text Placeholder 24"/>
          <p:cNvSpPr>
            <a:spLocks noGrp="1"/>
          </p:cNvSpPr>
          <p:nvPr>
            <p:ph type="body" sz="quarter" idx="19" hasCustomPrompt="1"/>
          </p:nvPr>
        </p:nvSpPr>
        <p:spPr>
          <a:xfrm>
            <a:off x="6322599" y="2668307"/>
            <a:ext cx="4679983" cy="381187"/>
          </a:xfrm>
          <a:prstGeom prst="rect">
            <a:avLst/>
          </a:prstGeom>
        </p:spPr>
        <p:txBody>
          <a:bodyPr/>
          <a:lstStyle>
            <a:lvl1pPr>
              <a:buFontTx/>
              <a:buNone/>
              <a:defRPr sz="1890" b="1"/>
            </a:lvl1pPr>
          </a:lstStyle>
          <a:p>
            <a:pPr lvl="0"/>
            <a:r>
              <a:rPr lang="en-US" dirty="0"/>
              <a:t>Topic Headline</a:t>
            </a:r>
          </a:p>
        </p:txBody>
      </p:sp>
      <p:sp>
        <p:nvSpPr>
          <p:cNvPr id="19" name="Text Placeholder 24"/>
          <p:cNvSpPr>
            <a:spLocks noGrp="1"/>
          </p:cNvSpPr>
          <p:nvPr>
            <p:ph type="body" sz="quarter" idx="20" hasCustomPrompt="1"/>
          </p:nvPr>
        </p:nvSpPr>
        <p:spPr>
          <a:xfrm>
            <a:off x="863603" y="2668307"/>
            <a:ext cx="4679983" cy="381187"/>
          </a:xfrm>
          <a:prstGeom prst="rect">
            <a:avLst/>
          </a:prstGeom>
        </p:spPr>
        <p:txBody>
          <a:bodyPr/>
          <a:lstStyle>
            <a:lvl1pPr>
              <a:buFontTx/>
              <a:buNone/>
              <a:defRPr sz="1890" b="1"/>
            </a:lvl1pPr>
          </a:lstStyle>
          <a:p>
            <a:pPr lvl="0"/>
            <a:r>
              <a:rPr lang="en-US" dirty="0"/>
              <a:t>Topic Headline</a:t>
            </a:r>
          </a:p>
        </p:txBody>
      </p:sp>
      <p:sp>
        <p:nvSpPr>
          <p:cNvPr id="20" name="Text Placeholder 24"/>
          <p:cNvSpPr>
            <a:spLocks noGrp="1"/>
          </p:cNvSpPr>
          <p:nvPr>
            <p:ph type="body" sz="quarter" idx="21" hasCustomPrompt="1"/>
          </p:nvPr>
        </p:nvSpPr>
        <p:spPr>
          <a:xfrm>
            <a:off x="11711761" y="2659231"/>
            <a:ext cx="4679983" cy="381187"/>
          </a:xfrm>
          <a:prstGeom prst="rect">
            <a:avLst/>
          </a:prstGeom>
        </p:spPr>
        <p:txBody>
          <a:bodyPr/>
          <a:lstStyle>
            <a:lvl1pPr>
              <a:buFontTx/>
              <a:buNone/>
              <a:defRPr sz="1890" b="1"/>
            </a:lvl1pPr>
          </a:lstStyle>
          <a:p>
            <a:pPr lvl="0"/>
            <a:r>
              <a:rPr lang="en-US" dirty="0"/>
              <a:t>Topic Headline</a:t>
            </a:r>
          </a:p>
        </p:txBody>
      </p:sp>
      <p:sp>
        <p:nvSpPr>
          <p:cNvPr id="21" name="Text Placeholder 24"/>
          <p:cNvSpPr>
            <a:spLocks noGrp="1"/>
          </p:cNvSpPr>
          <p:nvPr>
            <p:ph type="body" sz="quarter" idx="22" hasCustomPrompt="1"/>
          </p:nvPr>
        </p:nvSpPr>
        <p:spPr>
          <a:xfrm>
            <a:off x="11723564" y="9974389"/>
            <a:ext cx="4679983" cy="381187"/>
          </a:xfrm>
          <a:prstGeom prst="rect">
            <a:avLst/>
          </a:prstGeom>
        </p:spPr>
        <p:txBody>
          <a:bodyPr/>
          <a:lstStyle>
            <a:lvl1pPr>
              <a:buFontTx/>
              <a:buNone/>
              <a:defRPr sz="1890" b="1"/>
            </a:lvl1pPr>
          </a:lstStyle>
          <a:p>
            <a:pPr lvl="0"/>
            <a:r>
              <a:rPr lang="en-US" dirty="0"/>
              <a:t>Topic Headline</a:t>
            </a:r>
          </a:p>
        </p:txBody>
      </p:sp>
      <p:sp>
        <p:nvSpPr>
          <p:cNvPr id="22" name="Text Placeholder 24"/>
          <p:cNvSpPr>
            <a:spLocks noGrp="1"/>
          </p:cNvSpPr>
          <p:nvPr>
            <p:ph type="body" sz="quarter" idx="23" hasCustomPrompt="1"/>
          </p:nvPr>
        </p:nvSpPr>
        <p:spPr>
          <a:xfrm>
            <a:off x="863603" y="6480177"/>
            <a:ext cx="4679983" cy="381187"/>
          </a:xfrm>
          <a:prstGeom prst="rect">
            <a:avLst/>
          </a:prstGeom>
        </p:spPr>
        <p:txBody>
          <a:bodyPr/>
          <a:lstStyle>
            <a:lvl1pPr>
              <a:buFontTx/>
              <a:buNone/>
              <a:defRPr sz="1890" b="1"/>
            </a:lvl1pPr>
          </a:lstStyle>
          <a:p>
            <a:pPr lvl="0"/>
            <a:r>
              <a:rPr lang="en-US" dirty="0"/>
              <a:t>Topic Headline</a:t>
            </a:r>
          </a:p>
        </p:txBody>
      </p:sp>
      <p:sp>
        <p:nvSpPr>
          <p:cNvPr id="23" name="Text Placeholder 15"/>
          <p:cNvSpPr>
            <a:spLocks noGrp="1"/>
          </p:cNvSpPr>
          <p:nvPr>
            <p:ph type="body" sz="quarter" idx="24" hasCustomPrompt="1"/>
          </p:nvPr>
        </p:nvSpPr>
        <p:spPr>
          <a:xfrm>
            <a:off x="863603" y="3049496"/>
            <a:ext cx="4679983" cy="3303619"/>
          </a:xfrm>
          <a:prstGeom prst="rect">
            <a:avLst/>
          </a:prstGeom>
        </p:spPr>
        <p:txBody>
          <a:bodyPr/>
          <a:lstStyle>
            <a:lvl1pPr>
              <a:buNone/>
              <a:defRPr sz="1260"/>
            </a:lvl1pPr>
          </a:lstStyle>
          <a:p>
            <a:pPr lvl="0"/>
            <a:r>
              <a:rPr lang="en-US" dirty="0"/>
              <a:t>Click here to edit this text </a:t>
            </a:r>
            <a:br>
              <a:rPr lang="en-US" dirty="0"/>
            </a:br>
            <a:r>
              <a:rPr lang="en-US" dirty="0"/>
              <a:t>CHOOSE FROM FIVE LAYOUTS IN THIS TEMPLATE </a:t>
            </a:r>
            <a:br>
              <a:rPr lang="en-US" dirty="0"/>
            </a:br>
            <a:r>
              <a:rPr lang="en-US" dirty="0"/>
              <a:t>On WINDOWS: Click on the HOME TAB. See the Slides Group; chick on Layout to see the layout thumbnail choices. Click on each to apply different layout choices to your slide. </a:t>
            </a:r>
            <a:br>
              <a:rPr lang="en-US" dirty="0"/>
            </a:br>
            <a:r>
              <a:rPr lang="en-US" dirty="0"/>
              <a:t>On a MAC: Click on the SLIDES LAYOUT TAB to see the layout thumbnail choices. Click on each to apply the different layout choices to your slide. Click again on the SLIDES LAYOUT TAB to close it.  </a:t>
            </a:r>
          </a:p>
        </p:txBody>
      </p:sp>
      <p:sp>
        <p:nvSpPr>
          <p:cNvPr id="24" name="Text Placeholder 15"/>
          <p:cNvSpPr>
            <a:spLocks noGrp="1"/>
          </p:cNvSpPr>
          <p:nvPr>
            <p:ph type="body" sz="quarter" idx="25" hasCustomPrompt="1"/>
          </p:nvPr>
        </p:nvSpPr>
        <p:spPr>
          <a:xfrm>
            <a:off x="11723564" y="10355574"/>
            <a:ext cx="4679983" cy="1842403"/>
          </a:xfrm>
          <a:prstGeom prst="rect">
            <a:avLst/>
          </a:prstGeom>
        </p:spPr>
        <p:txBody>
          <a:bodyPr/>
          <a:lstStyle>
            <a:lvl1pPr>
              <a:buNone/>
              <a:defRPr sz="1102"/>
            </a:lvl1pPr>
          </a:lstStyle>
          <a:p>
            <a:pPr lvl="0"/>
            <a:r>
              <a:rPr lang="en-US" dirty="0"/>
              <a:t>Click here to edit this text</a:t>
            </a:r>
            <a:br>
              <a:rPr lang="en-US" dirty="0"/>
            </a:br>
            <a:r>
              <a:rPr lang="en-US" dirty="0"/>
              <a:t>Author, Name. 2002. Article Title, etc. Publication, book, website name, volume, issue, year, page number, according to format.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Yellow">
    <p:spTree>
      <p:nvGrpSpPr>
        <p:cNvPr id="1" name=""/>
        <p:cNvGrpSpPr/>
        <p:nvPr/>
      </p:nvGrpSpPr>
      <p:grpSpPr>
        <a:xfrm>
          <a:off x="0" y="0"/>
          <a:ext cx="0" cy="0"/>
          <a:chOff x="0" y="0"/>
          <a:chExt cx="0" cy="0"/>
        </a:xfrm>
      </p:grpSpPr>
      <p:pic>
        <p:nvPicPr>
          <p:cNvPr id="3" name="Picture 4" descr="F:\Research Poster Logos\OHIOblack300.tif"/>
          <p:cNvPicPr>
            <a:picLocks noChangeAspect="1" noChangeArrowheads="1"/>
          </p:cNvPicPr>
          <p:nvPr userDrawn="1"/>
        </p:nvPicPr>
        <p:blipFill>
          <a:blip r:embed="rId2" cstate="print"/>
          <a:srcRect/>
          <a:stretch>
            <a:fillRect/>
          </a:stretch>
        </p:blipFill>
        <p:spPr bwMode="auto">
          <a:xfrm>
            <a:off x="719998" y="840465"/>
            <a:ext cx="2159992" cy="585016"/>
          </a:xfrm>
          <a:prstGeom prst="rect">
            <a:avLst/>
          </a:prstGeom>
          <a:noFill/>
          <a:ln w="9525">
            <a:noFill/>
            <a:miter lim="800000"/>
            <a:headEnd/>
            <a:tailEnd/>
          </a:ln>
        </p:spPr>
      </p:pic>
      <p:sp>
        <p:nvSpPr>
          <p:cNvPr id="4" name="Text Box 812"/>
          <p:cNvSpPr txBox="1">
            <a:spLocks noChangeArrowheads="1"/>
          </p:cNvSpPr>
          <p:nvPr userDrawn="1"/>
        </p:nvSpPr>
        <p:spPr bwMode="auto">
          <a:xfrm rot="16200000">
            <a:off x="-473098" y="11828553"/>
            <a:ext cx="1292446" cy="71771"/>
          </a:xfrm>
          <a:prstGeom prst="rect">
            <a:avLst/>
          </a:prstGeom>
          <a:noFill/>
          <a:ln w="9525">
            <a:noFill/>
            <a:miter lim="800000"/>
            <a:headEnd/>
            <a:tailEnd/>
          </a:ln>
        </p:spPr>
        <p:txBody>
          <a:bodyPr wrap="none" lIns="35136" tIns="17568" rIns="35136" bIns="17568">
            <a:spAutoFit/>
          </a:bodyPr>
          <a:lstStyle/>
          <a:p>
            <a:pPr algn="r" defTabSz="351250"/>
            <a:r>
              <a:rPr lang="en-US" sz="236" dirty="0">
                <a:latin typeface="Calibri"/>
              </a:rPr>
              <a:t>template design only ©copyright 2006 Ohio University Instructional Media Services • 740.593.2673</a:t>
            </a:r>
          </a:p>
        </p:txBody>
      </p:sp>
      <p:sp>
        <p:nvSpPr>
          <p:cNvPr id="5" name="Rectangle 4"/>
          <p:cNvSpPr>
            <a:spLocks noChangeArrowheads="1"/>
          </p:cNvSpPr>
          <p:nvPr userDrawn="1"/>
        </p:nvSpPr>
        <p:spPr bwMode="auto">
          <a:xfrm>
            <a:off x="0" y="2129619"/>
            <a:ext cx="17279938" cy="10830733"/>
          </a:xfrm>
          <a:prstGeom prst="rect">
            <a:avLst/>
          </a:prstGeom>
          <a:solidFill>
            <a:srgbClr val="F4E589"/>
          </a:solidFill>
          <a:ln w="9525" algn="ctr">
            <a:noFill/>
            <a:round/>
            <a:headEnd/>
            <a:tailEnd/>
          </a:ln>
        </p:spPr>
        <p:txBody>
          <a:bodyPr lIns="35125" tIns="17561" rIns="35125" bIns="17561"/>
          <a:lstStyle/>
          <a:p>
            <a:pPr defTabSz="351250"/>
            <a:endParaRPr lang="en-US" sz="945"/>
          </a:p>
        </p:txBody>
      </p:sp>
      <p:sp>
        <p:nvSpPr>
          <p:cNvPr id="6" name="Rectangle 29"/>
          <p:cNvSpPr>
            <a:spLocks noChangeArrowheads="1"/>
          </p:cNvSpPr>
          <p:nvPr userDrawn="1"/>
        </p:nvSpPr>
        <p:spPr bwMode="auto">
          <a:xfrm>
            <a:off x="0" y="2071380"/>
            <a:ext cx="17279938" cy="96620"/>
          </a:xfrm>
          <a:prstGeom prst="rect">
            <a:avLst/>
          </a:prstGeom>
          <a:solidFill>
            <a:srgbClr val="FFC000"/>
          </a:solidFill>
          <a:ln w="9525">
            <a:solidFill>
              <a:srgbClr val="FFC000"/>
            </a:solidFill>
            <a:miter lim="800000"/>
            <a:headEnd/>
            <a:tailEnd/>
          </a:ln>
        </p:spPr>
        <p:txBody>
          <a:bodyPr wrap="none" lIns="35125" tIns="17561" rIns="35125" bIns="17561" anchor="ctr"/>
          <a:lstStyle/>
          <a:p>
            <a:pPr defTabSz="351250"/>
            <a:endParaRPr lang="en-US" sz="945"/>
          </a:p>
        </p:txBody>
      </p:sp>
      <p:sp>
        <p:nvSpPr>
          <p:cNvPr id="8" name="Text Box 812"/>
          <p:cNvSpPr txBox="1">
            <a:spLocks noChangeArrowheads="1"/>
          </p:cNvSpPr>
          <p:nvPr userDrawn="1"/>
        </p:nvSpPr>
        <p:spPr bwMode="auto">
          <a:xfrm rot="16200000">
            <a:off x="-672852" y="11962428"/>
            <a:ext cx="1611445" cy="71771"/>
          </a:xfrm>
          <a:prstGeom prst="rect">
            <a:avLst/>
          </a:prstGeom>
          <a:noFill/>
          <a:ln w="9525">
            <a:noFill/>
            <a:miter lim="800000"/>
            <a:headEnd/>
            <a:tailEnd/>
          </a:ln>
        </p:spPr>
        <p:txBody>
          <a:bodyPr wrap="none" lIns="35136" tIns="17568" rIns="35136" bIns="17568">
            <a:spAutoFit/>
          </a:bodyPr>
          <a:lstStyle/>
          <a:p>
            <a:pPr algn="r" defTabSz="351250"/>
            <a:r>
              <a:rPr lang="en-US" sz="236" dirty="0">
                <a:latin typeface="Arial"/>
              </a:rPr>
              <a:t>Template design only ©copyright  2008  •  Ohio University</a:t>
            </a:r>
            <a:r>
              <a:rPr lang="en-US" sz="236" baseline="0" dirty="0">
                <a:latin typeface="Arial"/>
              </a:rPr>
              <a:t> </a:t>
            </a:r>
            <a:r>
              <a:rPr lang="en-US" sz="236" dirty="0">
                <a:latin typeface="Arial"/>
              </a:rPr>
              <a:t>•</a:t>
            </a:r>
            <a:r>
              <a:rPr lang="en-US" sz="236" baseline="0" dirty="0">
                <a:latin typeface="Arial"/>
              </a:rPr>
              <a:t> </a:t>
            </a:r>
            <a:r>
              <a:rPr lang="en-US" sz="236" dirty="0">
                <a:latin typeface="Arial"/>
              </a:rPr>
              <a:t>Media </a:t>
            </a:r>
            <a:r>
              <a:rPr lang="en-US" sz="236" baseline="0" dirty="0">
                <a:latin typeface="Arial"/>
              </a:rPr>
              <a:t> Production  </a:t>
            </a:r>
            <a:r>
              <a:rPr lang="en-US" sz="236" dirty="0">
                <a:latin typeface="Arial"/>
              </a:rPr>
              <a:t>•  740.597-2521 •  Spring Quarter </a:t>
            </a:r>
          </a:p>
        </p:txBody>
      </p:sp>
      <p:sp>
        <p:nvSpPr>
          <p:cNvPr id="9" name="Rectangle 8"/>
          <p:cNvSpPr/>
          <p:nvPr userDrawn="1"/>
        </p:nvSpPr>
        <p:spPr>
          <a:xfrm>
            <a:off x="6179978" y="2414185"/>
            <a:ext cx="4979982" cy="9974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24"/>
          </a:p>
        </p:txBody>
      </p:sp>
      <p:sp>
        <p:nvSpPr>
          <p:cNvPr id="10" name="Rectangle 9"/>
          <p:cNvSpPr/>
          <p:nvPr userDrawn="1"/>
        </p:nvSpPr>
        <p:spPr>
          <a:xfrm>
            <a:off x="11579959" y="2414185"/>
            <a:ext cx="4979982" cy="9974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24"/>
          </a:p>
        </p:txBody>
      </p:sp>
      <p:sp>
        <p:nvSpPr>
          <p:cNvPr id="11" name="Rectangle 10"/>
          <p:cNvSpPr/>
          <p:nvPr userDrawn="1"/>
        </p:nvSpPr>
        <p:spPr>
          <a:xfrm>
            <a:off x="719997" y="2414185"/>
            <a:ext cx="4979982" cy="9974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24"/>
          </a:p>
        </p:txBody>
      </p:sp>
      <p:pic>
        <p:nvPicPr>
          <p:cNvPr id="12" name="Picture 4" descr="F:\Research Poster Logos\OHIOblack300.tif"/>
          <p:cNvPicPr>
            <a:picLocks noChangeAspect="1" noChangeArrowheads="1"/>
          </p:cNvPicPr>
          <p:nvPr userDrawn="1"/>
        </p:nvPicPr>
        <p:blipFill>
          <a:blip r:embed="rId2" cstate="print"/>
          <a:srcRect/>
          <a:stretch>
            <a:fillRect/>
          </a:stretch>
        </p:blipFill>
        <p:spPr bwMode="auto">
          <a:xfrm>
            <a:off x="719998" y="840465"/>
            <a:ext cx="2159992" cy="585016"/>
          </a:xfrm>
          <a:prstGeom prst="rect">
            <a:avLst/>
          </a:prstGeom>
          <a:noFill/>
          <a:ln w="9525">
            <a:noFill/>
            <a:miter lim="800000"/>
            <a:headEnd/>
            <a:tailEnd/>
          </a:ln>
        </p:spPr>
      </p:pic>
      <p:sp>
        <p:nvSpPr>
          <p:cNvPr id="13" name="Text Placeholder 15"/>
          <p:cNvSpPr>
            <a:spLocks noGrp="1"/>
          </p:cNvSpPr>
          <p:nvPr>
            <p:ph type="body" sz="quarter" idx="14" hasCustomPrompt="1"/>
          </p:nvPr>
        </p:nvSpPr>
        <p:spPr>
          <a:xfrm>
            <a:off x="863603" y="6861362"/>
            <a:ext cx="4679983" cy="5336615"/>
          </a:xfrm>
          <a:prstGeom prst="rect">
            <a:avLst/>
          </a:prstGeom>
        </p:spPr>
        <p:txBody>
          <a:bodyPr/>
          <a:lstStyle>
            <a:lvl1pPr>
              <a:buNone/>
              <a:defRPr sz="1102"/>
            </a:lvl1pPr>
          </a:lstStyle>
          <a:p>
            <a:pPr lvl="0"/>
            <a:r>
              <a:rPr lang="en-US" dirty="0"/>
              <a:t>Click here to edit this text</a:t>
            </a:r>
            <a:br>
              <a:rPr lang="en-US" dirty="0"/>
            </a:br>
            <a:r>
              <a:rPr lang="en-US" dirty="0"/>
              <a:t>TYPE SIZES </a:t>
            </a:r>
            <a:br>
              <a:rPr lang="en-US" dirty="0"/>
            </a:br>
            <a:r>
              <a:rPr lang="en-US" dirty="0"/>
              <a:t>Your poster was designed at half size to make it easier for you to manage.  You can adjust the point size up or down a few points as needed. </a:t>
            </a:r>
            <a:br>
              <a:rPr lang="en-US" dirty="0"/>
            </a:br>
            <a:r>
              <a:rPr lang="en-US" dirty="0"/>
              <a:t>Header - your poster title - is bold, 46 points</a:t>
            </a:r>
            <a:br>
              <a:rPr lang="en-US" dirty="0"/>
            </a:br>
            <a:r>
              <a:rPr lang="en-US" dirty="0"/>
              <a:t>Subhead - authors, contributors - are 24 points </a:t>
            </a:r>
            <a:br>
              <a:rPr lang="en-US" dirty="0"/>
            </a:br>
            <a:r>
              <a:rPr lang="en-US" dirty="0"/>
              <a:t>Topic Headlines - Abstract, Methods, Results, etc - are bold, 24 points </a:t>
            </a:r>
            <a:br>
              <a:rPr lang="en-US" dirty="0"/>
            </a:br>
            <a:r>
              <a:rPr lang="en-US" dirty="0"/>
              <a:t>Abstract Content is 16 points </a:t>
            </a:r>
            <a:br>
              <a:rPr lang="en-US" dirty="0"/>
            </a:br>
            <a:r>
              <a:rPr lang="en-US" dirty="0"/>
              <a:t>Body Content is 14 points </a:t>
            </a:r>
            <a:br>
              <a:rPr lang="en-US" dirty="0"/>
            </a:br>
            <a:r>
              <a:rPr lang="en-US" dirty="0"/>
              <a:t>Captions - for figures and illustrations - are 12 points</a:t>
            </a:r>
            <a:br>
              <a:rPr lang="en-US" dirty="0"/>
            </a:br>
            <a:r>
              <a:rPr lang="en-US" dirty="0"/>
              <a:t>References are 10 points</a:t>
            </a:r>
            <a:br>
              <a:rPr lang="en-US" dirty="0"/>
            </a:br>
            <a:r>
              <a:rPr lang="en-US" dirty="0"/>
              <a:t>ONLY USE THE STANDARD FONTS THAT CAME WITH OFFICE. Those are the only ones our printer knows. The printer will substitute the unknown font with a TrueType fonts it knows. This usually causes a serious misprint.</a:t>
            </a:r>
          </a:p>
        </p:txBody>
      </p:sp>
      <p:sp>
        <p:nvSpPr>
          <p:cNvPr id="14" name="Text Placeholder 17"/>
          <p:cNvSpPr>
            <a:spLocks noGrp="1"/>
          </p:cNvSpPr>
          <p:nvPr>
            <p:ph type="body" sz="quarter" idx="15" hasCustomPrompt="1"/>
          </p:nvPr>
        </p:nvSpPr>
        <p:spPr>
          <a:xfrm>
            <a:off x="6322599" y="3049494"/>
            <a:ext cx="4679983" cy="9148482"/>
          </a:xfrm>
          <a:prstGeom prst="rect">
            <a:avLst/>
          </a:prstGeom>
        </p:spPr>
        <p:txBody>
          <a:bodyPr/>
          <a:lstStyle>
            <a:lvl1pPr>
              <a:buFontTx/>
              <a:buNone/>
              <a:defRPr sz="1102" baseline="0"/>
            </a:lvl1pPr>
          </a:lstStyle>
          <a:p>
            <a:pPr lvl="0"/>
            <a:r>
              <a:rPr lang="en-US" dirty="0"/>
              <a:t>Click here to edit this text</a:t>
            </a:r>
            <a:br>
              <a:rPr lang="en-US" dirty="0"/>
            </a:br>
            <a:r>
              <a:rPr lang="en-US" dirty="0"/>
              <a:t>IMAGES AND RESOLUTION</a:t>
            </a:r>
            <a:br>
              <a:rPr lang="en-US" dirty="0"/>
            </a:br>
            <a:r>
              <a:rPr lang="en-US" dirty="0"/>
              <a:t>Don’t use images taken from the web. They are usually small in size, have low resolution, won’t print well, and might have copyright issues. Using your own image is usually your best bet. If you are scanning images, set the resolution in the scanning program software to 300 dpi, set the size (like 3”x 5”) and save the image as a JPEG. If you are taking pictures with a digital camera go to the menu and set the resolution as high as possible before you start to shoot. Opening your image later in Photoshop and increasing the resolution to 300dpi does not improve its resolution. It only increases the file size. </a:t>
            </a:r>
            <a:br>
              <a:rPr lang="en-US" dirty="0"/>
            </a:br>
            <a:r>
              <a:rPr lang="en-US" dirty="0"/>
              <a:t>COLOR ACCURACY AND PAPER CHOICES : PURPLE ALERT</a:t>
            </a:r>
            <a:br>
              <a:rPr lang="en-US" dirty="0"/>
            </a:br>
            <a:r>
              <a:rPr lang="en-US" dirty="0"/>
              <a:t>PowerPoint colors print accurately from the six color printer on the high quality semi-gloss paper. Blues will print purple from the four color printer on standard matte paper. If this is an issue for you come in and see our color chart which shows this shift.</a:t>
            </a:r>
          </a:p>
          <a:p>
            <a:pPr lvl="0"/>
            <a:r>
              <a:rPr lang="en-US" dirty="0"/>
              <a:t>If your data is in a specialized program (such as </a:t>
            </a:r>
            <a:r>
              <a:rPr lang="en-US" dirty="0" err="1"/>
              <a:t>SigmaPlot</a:t>
            </a:r>
            <a:r>
              <a:rPr lang="en-US" dirty="0"/>
              <a:t>), you should export your chart or graph as a 300dpi JPEG before importing it into PowerPoint. While PowerPoint may DISPLAY raw images from a secondary program correctly on your monitor, it may not PRINT them correctly. Color may shift.</a:t>
            </a:r>
          </a:p>
          <a:p>
            <a:pPr lvl="0"/>
            <a:endParaRPr lang="en-US" dirty="0"/>
          </a:p>
        </p:txBody>
      </p:sp>
      <p:sp>
        <p:nvSpPr>
          <p:cNvPr id="15" name="Text Placeholder 19"/>
          <p:cNvSpPr>
            <a:spLocks noGrp="1"/>
          </p:cNvSpPr>
          <p:nvPr>
            <p:ph type="body" sz="quarter" idx="16" hasCustomPrompt="1"/>
          </p:nvPr>
        </p:nvSpPr>
        <p:spPr>
          <a:xfrm>
            <a:off x="11711761" y="3049496"/>
            <a:ext cx="4679983" cy="6734300"/>
          </a:xfrm>
          <a:prstGeom prst="rect">
            <a:avLst/>
          </a:prstGeom>
        </p:spPr>
        <p:txBody>
          <a:bodyPr/>
          <a:lstStyle>
            <a:lvl1pPr>
              <a:buFontTx/>
              <a:buNone/>
              <a:defRPr sz="1102"/>
            </a:lvl1pPr>
            <a:lvl2pPr>
              <a:defRPr sz="1890"/>
            </a:lvl2pPr>
            <a:lvl3pPr>
              <a:defRPr sz="1890"/>
            </a:lvl3pPr>
            <a:lvl4pPr>
              <a:defRPr sz="1890"/>
            </a:lvl4pPr>
            <a:lvl5pPr>
              <a:defRPr sz="1890"/>
            </a:lvl5pPr>
          </a:lstStyle>
          <a:p>
            <a:pPr lvl="0"/>
            <a:r>
              <a:rPr lang="en-US" dirty="0"/>
              <a:t>Click here to edit this text</a:t>
            </a:r>
          </a:p>
        </p:txBody>
      </p:sp>
      <p:sp>
        <p:nvSpPr>
          <p:cNvPr id="16" name="Title 20"/>
          <p:cNvSpPr>
            <a:spLocks noGrp="1"/>
          </p:cNvSpPr>
          <p:nvPr>
            <p:ph type="title" hasCustomPrompt="1"/>
          </p:nvPr>
        </p:nvSpPr>
        <p:spPr>
          <a:xfrm>
            <a:off x="3059991" y="381187"/>
            <a:ext cx="10079963" cy="1334154"/>
          </a:xfrm>
          <a:prstGeom prst="rect">
            <a:avLst/>
          </a:prstGeom>
        </p:spPr>
        <p:txBody>
          <a:bodyPr/>
          <a:lstStyle>
            <a:lvl1pPr>
              <a:defRPr sz="3622"/>
            </a:lvl1pPr>
          </a:lstStyle>
          <a:p>
            <a:pPr lvl="0"/>
            <a:r>
              <a:rPr lang="en-US" dirty="0"/>
              <a:t>Title of My Research Poster Goes Here</a:t>
            </a:r>
          </a:p>
        </p:txBody>
      </p:sp>
      <p:sp>
        <p:nvSpPr>
          <p:cNvPr id="17" name="Text Placeholder 22"/>
          <p:cNvSpPr>
            <a:spLocks noGrp="1"/>
          </p:cNvSpPr>
          <p:nvPr>
            <p:ph type="body" sz="quarter" idx="17" hasCustomPrompt="1"/>
          </p:nvPr>
        </p:nvSpPr>
        <p:spPr>
          <a:xfrm>
            <a:off x="13319952" y="508251"/>
            <a:ext cx="3359988" cy="1207091"/>
          </a:xfrm>
          <a:prstGeom prst="rect">
            <a:avLst/>
          </a:prstGeom>
        </p:spPr>
        <p:txBody>
          <a:bodyPr/>
          <a:lstStyle>
            <a:lvl1pPr>
              <a:buFontTx/>
              <a:buNone/>
              <a:defRPr sz="1890" baseline="0"/>
            </a:lvl1pPr>
          </a:lstStyle>
          <a:p>
            <a:pPr lvl="0"/>
            <a:r>
              <a:rPr lang="en-US" dirty="0"/>
              <a:t>Myself and others involved in the research </a:t>
            </a:r>
          </a:p>
        </p:txBody>
      </p:sp>
      <p:sp>
        <p:nvSpPr>
          <p:cNvPr id="18" name="Text Placeholder 24"/>
          <p:cNvSpPr>
            <a:spLocks noGrp="1"/>
          </p:cNvSpPr>
          <p:nvPr>
            <p:ph type="body" sz="quarter" idx="19" hasCustomPrompt="1"/>
          </p:nvPr>
        </p:nvSpPr>
        <p:spPr>
          <a:xfrm>
            <a:off x="6322599" y="2668307"/>
            <a:ext cx="4679983" cy="381187"/>
          </a:xfrm>
          <a:prstGeom prst="rect">
            <a:avLst/>
          </a:prstGeom>
        </p:spPr>
        <p:txBody>
          <a:bodyPr/>
          <a:lstStyle>
            <a:lvl1pPr>
              <a:buFontTx/>
              <a:buNone/>
              <a:defRPr sz="1890" b="1"/>
            </a:lvl1pPr>
          </a:lstStyle>
          <a:p>
            <a:pPr lvl="0"/>
            <a:r>
              <a:rPr lang="en-US" dirty="0"/>
              <a:t>Topic Headline</a:t>
            </a:r>
          </a:p>
        </p:txBody>
      </p:sp>
      <p:sp>
        <p:nvSpPr>
          <p:cNvPr id="19" name="Text Placeholder 24"/>
          <p:cNvSpPr>
            <a:spLocks noGrp="1"/>
          </p:cNvSpPr>
          <p:nvPr>
            <p:ph type="body" sz="quarter" idx="20" hasCustomPrompt="1"/>
          </p:nvPr>
        </p:nvSpPr>
        <p:spPr>
          <a:xfrm>
            <a:off x="863603" y="2668307"/>
            <a:ext cx="4679983" cy="381187"/>
          </a:xfrm>
          <a:prstGeom prst="rect">
            <a:avLst/>
          </a:prstGeom>
        </p:spPr>
        <p:txBody>
          <a:bodyPr/>
          <a:lstStyle>
            <a:lvl1pPr>
              <a:buFontTx/>
              <a:buNone/>
              <a:defRPr sz="1890" b="1"/>
            </a:lvl1pPr>
          </a:lstStyle>
          <a:p>
            <a:pPr lvl="0"/>
            <a:r>
              <a:rPr lang="en-US" dirty="0"/>
              <a:t>Topic Headline</a:t>
            </a:r>
          </a:p>
        </p:txBody>
      </p:sp>
      <p:sp>
        <p:nvSpPr>
          <p:cNvPr id="20" name="Text Placeholder 24"/>
          <p:cNvSpPr>
            <a:spLocks noGrp="1"/>
          </p:cNvSpPr>
          <p:nvPr>
            <p:ph type="body" sz="quarter" idx="21" hasCustomPrompt="1"/>
          </p:nvPr>
        </p:nvSpPr>
        <p:spPr>
          <a:xfrm>
            <a:off x="11711761" y="2659231"/>
            <a:ext cx="4679983" cy="381187"/>
          </a:xfrm>
          <a:prstGeom prst="rect">
            <a:avLst/>
          </a:prstGeom>
        </p:spPr>
        <p:txBody>
          <a:bodyPr/>
          <a:lstStyle>
            <a:lvl1pPr>
              <a:buFontTx/>
              <a:buNone/>
              <a:defRPr sz="1890" b="1"/>
            </a:lvl1pPr>
          </a:lstStyle>
          <a:p>
            <a:pPr lvl="0"/>
            <a:r>
              <a:rPr lang="en-US" dirty="0"/>
              <a:t>Topic Headline</a:t>
            </a:r>
          </a:p>
        </p:txBody>
      </p:sp>
      <p:sp>
        <p:nvSpPr>
          <p:cNvPr id="21" name="Text Placeholder 24"/>
          <p:cNvSpPr>
            <a:spLocks noGrp="1"/>
          </p:cNvSpPr>
          <p:nvPr>
            <p:ph type="body" sz="quarter" idx="22" hasCustomPrompt="1"/>
          </p:nvPr>
        </p:nvSpPr>
        <p:spPr>
          <a:xfrm>
            <a:off x="11723564" y="9974389"/>
            <a:ext cx="4679983" cy="381187"/>
          </a:xfrm>
          <a:prstGeom prst="rect">
            <a:avLst/>
          </a:prstGeom>
        </p:spPr>
        <p:txBody>
          <a:bodyPr/>
          <a:lstStyle>
            <a:lvl1pPr>
              <a:buFontTx/>
              <a:buNone/>
              <a:defRPr sz="1890" b="1"/>
            </a:lvl1pPr>
          </a:lstStyle>
          <a:p>
            <a:pPr lvl="0"/>
            <a:r>
              <a:rPr lang="en-US" dirty="0"/>
              <a:t>Topic Headline</a:t>
            </a:r>
          </a:p>
        </p:txBody>
      </p:sp>
      <p:sp>
        <p:nvSpPr>
          <p:cNvPr id="22" name="Text Placeholder 24"/>
          <p:cNvSpPr>
            <a:spLocks noGrp="1"/>
          </p:cNvSpPr>
          <p:nvPr>
            <p:ph type="body" sz="quarter" idx="23" hasCustomPrompt="1"/>
          </p:nvPr>
        </p:nvSpPr>
        <p:spPr>
          <a:xfrm>
            <a:off x="863603" y="6480177"/>
            <a:ext cx="4679983" cy="381187"/>
          </a:xfrm>
          <a:prstGeom prst="rect">
            <a:avLst/>
          </a:prstGeom>
        </p:spPr>
        <p:txBody>
          <a:bodyPr/>
          <a:lstStyle>
            <a:lvl1pPr>
              <a:buFontTx/>
              <a:buNone/>
              <a:defRPr sz="1890" b="1"/>
            </a:lvl1pPr>
          </a:lstStyle>
          <a:p>
            <a:pPr lvl="0"/>
            <a:r>
              <a:rPr lang="en-US" dirty="0"/>
              <a:t>Topic Headline</a:t>
            </a:r>
          </a:p>
        </p:txBody>
      </p:sp>
      <p:sp>
        <p:nvSpPr>
          <p:cNvPr id="23" name="Text Placeholder 15"/>
          <p:cNvSpPr>
            <a:spLocks noGrp="1"/>
          </p:cNvSpPr>
          <p:nvPr>
            <p:ph type="body" sz="quarter" idx="24" hasCustomPrompt="1"/>
          </p:nvPr>
        </p:nvSpPr>
        <p:spPr>
          <a:xfrm>
            <a:off x="863603" y="3049496"/>
            <a:ext cx="4679983" cy="3303619"/>
          </a:xfrm>
          <a:prstGeom prst="rect">
            <a:avLst/>
          </a:prstGeom>
        </p:spPr>
        <p:txBody>
          <a:bodyPr/>
          <a:lstStyle>
            <a:lvl1pPr>
              <a:buNone/>
              <a:defRPr sz="1260"/>
            </a:lvl1pPr>
          </a:lstStyle>
          <a:p>
            <a:pPr lvl="0"/>
            <a:r>
              <a:rPr lang="en-US" dirty="0"/>
              <a:t>Click here to edit this text </a:t>
            </a:r>
            <a:br>
              <a:rPr lang="en-US" dirty="0"/>
            </a:br>
            <a:r>
              <a:rPr lang="en-US" dirty="0"/>
              <a:t>CHOOSE FROM FIVE LAYOUTS IN THIS TEMPLATE </a:t>
            </a:r>
            <a:br>
              <a:rPr lang="en-US" dirty="0"/>
            </a:br>
            <a:r>
              <a:rPr lang="en-US" dirty="0"/>
              <a:t>On WINDOWS: Click on the HOME TAB. See the Slides Group; chick on Layout to see the layout thumbnail choices. Click on each to apply different layout choices to your slide. </a:t>
            </a:r>
            <a:br>
              <a:rPr lang="en-US" dirty="0"/>
            </a:br>
            <a:r>
              <a:rPr lang="en-US" dirty="0"/>
              <a:t>On a MAC: Click on the SLIDES LAYOUT TAB to see the layout thumbnail choices. Click on each to apply the different layout choices to your slide. Click again on the SLIDES LAYOUT TAB to close it.  </a:t>
            </a:r>
          </a:p>
        </p:txBody>
      </p:sp>
      <p:sp>
        <p:nvSpPr>
          <p:cNvPr id="24" name="Text Placeholder 15"/>
          <p:cNvSpPr>
            <a:spLocks noGrp="1"/>
          </p:cNvSpPr>
          <p:nvPr>
            <p:ph type="body" sz="quarter" idx="25" hasCustomPrompt="1"/>
          </p:nvPr>
        </p:nvSpPr>
        <p:spPr>
          <a:xfrm>
            <a:off x="11723564" y="10355574"/>
            <a:ext cx="4679983" cy="1842403"/>
          </a:xfrm>
          <a:prstGeom prst="rect">
            <a:avLst/>
          </a:prstGeom>
        </p:spPr>
        <p:txBody>
          <a:bodyPr/>
          <a:lstStyle>
            <a:lvl1pPr>
              <a:buNone/>
              <a:defRPr sz="1102"/>
            </a:lvl1pPr>
          </a:lstStyle>
          <a:p>
            <a:pPr lvl="0"/>
            <a:r>
              <a:rPr lang="en-US" dirty="0"/>
              <a:t>Click here to edit this text </a:t>
            </a:r>
            <a:br>
              <a:rPr lang="en-US" dirty="0"/>
            </a:br>
            <a:r>
              <a:rPr lang="en-US" dirty="0"/>
              <a:t>Author, Name. 2002. Article Title, etc. Publication, book, website name, volume, issue, year, page number, according to format.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Purple">
    <p:spTree>
      <p:nvGrpSpPr>
        <p:cNvPr id="1" name=""/>
        <p:cNvGrpSpPr/>
        <p:nvPr/>
      </p:nvGrpSpPr>
      <p:grpSpPr>
        <a:xfrm>
          <a:off x="0" y="0"/>
          <a:ext cx="0" cy="0"/>
          <a:chOff x="0" y="0"/>
          <a:chExt cx="0" cy="0"/>
        </a:xfrm>
      </p:grpSpPr>
      <p:sp>
        <p:nvSpPr>
          <p:cNvPr id="4" name="Text Box 812"/>
          <p:cNvSpPr txBox="1">
            <a:spLocks noChangeArrowheads="1"/>
          </p:cNvSpPr>
          <p:nvPr userDrawn="1"/>
        </p:nvSpPr>
        <p:spPr bwMode="auto">
          <a:xfrm rot="16200000">
            <a:off x="-473098" y="11828553"/>
            <a:ext cx="1292446" cy="71771"/>
          </a:xfrm>
          <a:prstGeom prst="rect">
            <a:avLst/>
          </a:prstGeom>
          <a:noFill/>
          <a:ln w="9525">
            <a:noFill/>
            <a:miter lim="800000"/>
            <a:headEnd/>
            <a:tailEnd/>
          </a:ln>
        </p:spPr>
        <p:txBody>
          <a:bodyPr wrap="none" lIns="35136" tIns="17568" rIns="35136" bIns="17568">
            <a:spAutoFit/>
          </a:bodyPr>
          <a:lstStyle/>
          <a:p>
            <a:pPr algn="r" defTabSz="351250"/>
            <a:r>
              <a:rPr lang="en-US" sz="236" dirty="0">
                <a:latin typeface="Calibri"/>
              </a:rPr>
              <a:t>template design only ©copyright 2006 Ohio University Instructional Media Services • 740.593.2673</a:t>
            </a:r>
          </a:p>
        </p:txBody>
      </p:sp>
      <p:sp>
        <p:nvSpPr>
          <p:cNvPr id="5" name="Rectangle 4"/>
          <p:cNvSpPr>
            <a:spLocks noChangeArrowheads="1"/>
          </p:cNvSpPr>
          <p:nvPr userDrawn="1"/>
        </p:nvSpPr>
        <p:spPr bwMode="auto">
          <a:xfrm>
            <a:off x="2" y="2136676"/>
            <a:ext cx="17286605" cy="10830733"/>
          </a:xfrm>
          <a:prstGeom prst="rect">
            <a:avLst/>
          </a:prstGeom>
          <a:solidFill>
            <a:schemeClr val="accent4">
              <a:lumMod val="60000"/>
              <a:lumOff val="40000"/>
            </a:schemeClr>
          </a:solidFill>
          <a:ln w="9525" algn="ctr">
            <a:noFill/>
            <a:round/>
            <a:headEnd/>
            <a:tailEnd/>
          </a:ln>
        </p:spPr>
        <p:txBody>
          <a:bodyPr lIns="35125" tIns="17561" rIns="35125" bIns="17561"/>
          <a:lstStyle/>
          <a:p>
            <a:pPr defTabSz="351250"/>
            <a:endParaRPr lang="en-US" sz="945" dirty="0">
              <a:ln>
                <a:noFill/>
              </a:ln>
              <a:solidFill>
                <a:schemeClr val="tx1"/>
              </a:solidFill>
            </a:endParaRPr>
          </a:p>
        </p:txBody>
      </p:sp>
      <p:sp>
        <p:nvSpPr>
          <p:cNvPr id="6" name="Rectangle 29"/>
          <p:cNvSpPr>
            <a:spLocks noChangeArrowheads="1"/>
          </p:cNvSpPr>
          <p:nvPr userDrawn="1"/>
        </p:nvSpPr>
        <p:spPr bwMode="auto">
          <a:xfrm>
            <a:off x="0" y="2071380"/>
            <a:ext cx="17279938" cy="96620"/>
          </a:xfrm>
          <a:prstGeom prst="rect">
            <a:avLst/>
          </a:prstGeom>
          <a:solidFill>
            <a:schemeClr val="accent4">
              <a:lumMod val="75000"/>
            </a:schemeClr>
          </a:solidFill>
          <a:ln w="9525">
            <a:noFill/>
            <a:miter lim="800000"/>
            <a:headEnd/>
            <a:tailEnd/>
          </a:ln>
        </p:spPr>
        <p:txBody>
          <a:bodyPr wrap="none" lIns="35125" tIns="17561" rIns="35125" bIns="17561" anchor="ctr"/>
          <a:lstStyle/>
          <a:p>
            <a:pPr defTabSz="351250"/>
            <a:endParaRPr lang="en-US" sz="945"/>
          </a:p>
        </p:txBody>
      </p:sp>
      <p:sp>
        <p:nvSpPr>
          <p:cNvPr id="8" name="Text Box 812"/>
          <p:cNvSpPr txBox="1">
            <a:spLocks noChangeArrowheads="1"/>
          </p:cNvSpPr>
          <p:nvPr userDrawn="1"/>
        </p:nvSpPr>
        <p:spPr bwMode="auto">
          <a:xfrm rot="16200000">
            <a:off x="-672852" y="11962428"/>
            <a:ext cx="1611445" cy="71771"/>
          </a:xfrm>
          <a:prstGeom prst="rect">
            <a:avLst/>
          </a:prstGeom>
          <a:noFill/>
          <a:ln w="9525">
            <a:noFill/>
            <a:miter lim="800000"/>
            <a:headEnd/>
            <a:tailEnd/>
          </a:ln>
        </p:spPr>
        <p:txBody>
          <a:bodyPr wrap="none" lIns="35136" tIns="17568" rIns="35136" bIns="17568">
            <a:spAutoFit/>
          </a:bodyPr>
          <a:lstStyle/>
          <a:p>
            <a:pPr algn="r" defTabSz="351250"/>
            <a:r>
              <a:rPr lang="en-US" sz="236" dirty="0">
                <a:latin typeface="Arial"/>
              </a:rPr>
              <a:t>Template design only ©copyright  2008  •  Ohio University</a:t>
            </a:r>
            <a:r>
              <a:rPr lang="en-US" sz="236" baseline="0" dirty="0">
                <a:latin typeface="Arial"/>
              </a:rPr>
              <a:t> </a:t>
            </a:r>
            <a:r>
              <a:rPr lang="en-US" sz="236" dirty="0">
                <a:latin typeface="Arial"/>
              </a:rPr>
              <a:t>•</a:t>
            </a:r>
            <a:r>
              <a:rPr lang="en-US" sz="236" baseline="0" dirty="0">
                <a:latin typeface="Arial"/>
              </a:rPr>
              <a:t> </a:t>
            </a:r>
            <a:r>
              <a:rPr lang="en-US" sz="236" dirty="0">
                <a:latin typeface="Arial"/>
              </a:rPr>
              <a:t>Media </a:t>
            </a:r>
            <a:r>
              <a:rPr lang="en-US" sz="236" baseline="0" dirty="0">
                <a:latin typeface="Arial"/>
              </a:rPr>
              <a:t> Production  </a:t>
            </a:r>
            <a:r>
              <a:rPr lang="en-US" sz="236" dirty="0">
                <a:latin typeface="Arial"/>
              </a:rPr>
              <a:t>•  740.597-2521 •  Spring Quarter </a:t>
            </a:r>
          </a:p>
        </p:txBody>
      </p:sp>
      <p:sp>
        <p:nvSpPr>
          <p:cNvPr id="19" name="Rectangle 18"/>
          <p:cNvSpPr/>
          <p:nvPr userDrawn="1"/>
        </p:nvSpPr>
        <p:spPr>
          <a:xfrm>
            <a:off x="6179978" y="2414185"/>
            <a:ext cx="4979982" cy="9974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24"/>
          </a:p>
        </p:txBody>
      </p:sp>
      <p:sp>
        <p:nvSpPr>
          <p:cNvPr id="20" name="Rectangle 19"/>
          <p:cNvSpPr/>
          <p:nvPr userDrawn="1"/>
        </p:nvSpPr>
        <p:spPr>
          <a:xfrm>
            <a:off x="11579959" y="2414185"/>
            <a:ext cx="4979982" cy="9974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24"/>
          </a:p>
        </p:txBody>
      </p:sp>
      <p:sp>
        <p:nvSpPr>
          <p:cNvPr id="21" name="Rectangle 20"/>
          <p:cNvSpPr/>
          <p:nvPr userDrawn="1"/>
        </p:nvSpPr>
        <p:spPr>
          <a:xfrm>
            <a:off x="719997" y="2414185"/>
            <a:ext cx="4979982" cy="9974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24"/>
          </a:p>
        </p:txBody>
      </p:sp>
      <p:pic>
        <p:nvPicPr>
          <p:cNvPr id="22" name="Picture 4" descr="F:\Research Poster Logos\OHIOblack300.tif"/>
          <p:cNvPicPr>
            <a:picLocks noChangeAspect="1" noChangeArrowheads="1"/>
          </p:cNvPicPr>
          <p:nvPr userDrawn="1"/>
        </p:nvPicPr>
        <p:blipFill>
          <a:blip r:embed="rId2" cstate="print"/>
          <a:srcRect/>
          <a:stretch>
            <a:fillRect/>
          </a:stretch>
        </p:blipFill>
        <p:spPr bwMode="auto">
          <a:xfrm>
            <a:off x="719998" y="840465"/>
            <a:ext cx="2159992" cy="585016"/>
          </a:xfrm>
          <a:prstGeom prst="rect">
            <a:avLst/>
          </a:prstGeom>
          <a:noFill/>
          <a:ln w="9525">
            <a:noFill/>
            <a:miter lim="800000"/>
            <a:headEnd/>
            <a:tailEnd/>
          </a:ln>
        </p:spPr>
      </p:pic>
      <p:sp>
        <p:nvSpPr>
          <p:cNvPr id="23" name="Text Placeholder 15"/>
          <p:cNvSpPr>
            <a:spLocks noGrp="1"/>
          </p:cNvSpPr>
          <p:nvPr>
            <p:ph type="body" sz="quarter" idx="14" hasCustomPrompt="1"/>
          </p:nvPr>
        </p:nvSpPr>
        <p:spPr>
          <a:xfrm>
            <a:off x="863603" y="6861362"/>
            <a:ext cx="4679983" cy="5336615"/>
          </a:xfrm>
          <a:prstGeom prst="rect">
            <a:avLst/>
          </a:prstGeom>
        </p:spPr>
        <p:txBody>
          <a:bodyPr/>
          <a:lstStyle>
            <a:lvl1pPr marL="0" marR="0" indent="0" algn="l" defTabSz="1683747" rtl="0" eaLnBrk="1" fontAlgn="base" latinLnBrk="0" hangingPunct="1">
              <a:lnSpc>
                <a:spcPct val="100000"/>
              </a:lnSpc>
              <a:spcBef>
                <a:spcPct val="20000"/>
              </a:spcBef>
              <a:spcAft>
                <a:spcPct val="0"/>
              </a:spcAft>
              <a:buClrTx/>
              <a:buSzTx/>
              <a:buFontTx/>
              <a:buNone/>
              <a:tabLst/>
              <a:defRPr lang="en-US" sz="1102" b="0" i="0" smtClean="0"/>
            </a:lvl1pPr>
          </a:lstStyle>
          <a:p>
            <a:pPr lvl="0"/>
            <a:r>
              <a:rPr lang="en-US" dirty="0"/>
              <a:t>Click here to edit this text</a:t>
            </a:r>
            <a:br>
              <a:rPr lang="en-US" dirty="0"/>
            </a:br>
            <a:r>
              <a:rPr lang="en-US" dirty="0"/>
              <a:t>TYPE SIZES </a:t>
            </a:r>
            <a:br>
              <a:rPr lang="en-US" dirty="0"/>
            </a:br>
            <a:r>
              <a:rPr lang="en-US" dirty="0"/>
              <a:t>Your poster was designed at half size to make it easier for you to manage.  You can adjust the point size up or down a few points as needed. </a:t>
            </a:r>
            <a:br>
              <a:rPr lang="en-US" dirty="0"/>
            </a:br>
            <a:r>
              <a:rPr lang="en-US" dirty="0"/>
              <a:t>Header - your poster title - is bold, 46 points</a:t>
            </a:r>
            <a:br>
              <a:rPr lang="en-US" dirty="0"/>
            </a:br>
            <a:r>
              <a:rPr lang="en-US" dirty="0"/>
              <a:t>Subhead - authors, contributors - are 24 points </a:t>
            </a:r>
            <a:br>
              <a:rPr lang="en-US" dirty="0"/>
            </a:br>
            <a:r>
              <a:rPr lang="en-US" dirty="0"/>
              <a:t>Topic Headlines - Abstract, Methods, Results, etc - are bold, 24 points </a:t>
            </a:r>
            <a:br>
              <a:rPr lang="en-US" dirty="0"/>
            </a:br>
            <a:r>
              <a:rPr lang="en-US" dirty="0"/>
              <a:t>Abstract Content is 16 points </a:t>
            </a:r>
            <a:br>
              <a:rPr lang="en-US" dirty="0"/>
            </a:br>
            <a:r>
              <a:rPr lang="en-US" dirty="0"/>
              <a:t>Body Content is 14 points </a:t>
            </a:r>
            <a:br>
              <a:rPr lang="en-US" dirty="0"/>
            </a:br>
            <a:r>
              <a:rPr lang="en-US" dirty="0"/>
              <a:t>Captions - for figures and illustrations - are 12 points</a:t>
            </a:r>
            <a:br>
              <a:rPr lang="en-US" dirty="0"/>
            </a:br>
            <a:r>
              <a:rPr lang="en-US" dirty="0"/>
              <a:t>References are 10 points</a:t>
            </a:r>
            <a:br>
              <a:rPr lang="en-US" dirty="0"/>
            </a:br>
            <a:r>
              <a:rPr lang="en-US" dirty="0"/>
              <a:t>ONLY USE THE STANDARD FONTS THAT CAME WITH OFFICE. Those are the only ones our printer knows. The printer will substitute the unknown font with a TrueType fonts it knows. This usually causes a serious misprint.</a:t>
            </a:r>
          </a:p>
        </p:txBody>
      </p:sp>
      <p:sp>
        <p:nvSpPr>
          <p:cNvPr id="24" name="Text Placeholder 17"/>
          <p:cNvSpPr>
            <a:spLocks noGrp="1"/>
          </p:cNvSpPr>
          <p:nvPr>
            <p:ph type="body" sz="quarter" idx="15" hasCustomPrompt="1"/>
          </p:nvPr>
        </p:nvSpPr>
        <p:spPr>
          <a:xfrm>
            <a:off x="6322599" y="3049494"/>
            <a:ext cx="4679983" cy="9148482"/>
          </a:xfrm>
          <a:prstGeom prst="rect">
            <a:avLst/>
          </a:prstGeom>
        </p:spPr>
        <p:txBody>
          <a:bodyPr/>
          <a:lstStyle>
            <a:lvl1pPr>
              <a:buFontTx/>
              <a:buNone/>
              <a:defRPr sz="1102" baseline="0"/>
            </a:lvl1pPr>
          </a:lstStyle>
          <a:p>
            <a:pPr lvl="0"/>
            <a:r>
              <a:rPr lang="en-US" dirty="0"/>
              <a:t>Click here to edit this text</a:t>
            </a:r>
            <a:br>
              <a:rPr lang="en-US" dirty="0"/>
            </a:br>
            <a:r>
              <a:rPr lang="en-US" dirty="0"/>
              <a:t>IMAGES AND RESOLUTION</a:t>
            </a:r>
            <a:br>
              <a:rPr lang="en-US" dirty="0"/>
            </a:br>
            <a:r>
              <a:rPr lang="en-US" dirty="0"/>
              <a:t>Don’t use images taken from the web. They are usually small in size, have low resolution, won’t print well, and might have copyright issues. Using your own image is usually your best bet. If you are scanning images, set the resolution in the scanning program software to 300 dpi, set the size (like 3”x 5”) and save the image as a JPEG. If you are taking pictures with a digital camera go to the menu and set the resolution as high as possible before you start to shoot. Opening your image later in Photoshop and increasing the resolution to 300dpi does not improve its resolution. It only increases the file size. </a:t>
            </a:r>
            <a:br>
              <a:rPr lang="en-US" dirty="0"/>
            </a:br>
            <a:r>
              <a:rPr lang="en-US" dirty="0"/>
              <a:t>COLOR ACCURACY AND PAPER CHOICES : PURPLE ALERT</a:t>
            </a:r>
            <a:br>
              <a:rPr lang="en-US" dirty="0"/>
            </a:br>
            <a:r>
              <a:rPr lang="en-US" dirty="0"/>
              <a:t>PowerPoint colors print accurately from the six color printer on the high quality semi-gloss paper. Blues will print purple from the four color printer on standard matte paper. If this is an issue for you come in and see our color chart which shows this shift.</a:t>
            </a:r>
          </a:p>
          <a:p>
            <a:pPr lvl="0"/>
            <a:r>
              <a:rPr lang="en-US" dirty="0"/>
              <a:t>If your data is in a specialized program (such as </a:t>
            </a:r>
            <a:r>
              <a:rPr lang="en-US" dirty="0" err="1"/>
              <a:t>SigmaPlot</a:t>
            </a:r>
            <a:r>
              <a:rPr lang="en-US" dirty="0"/>
              <a:t>), you should export your chart or graph as a 300dpi JPEG before importing it into PowerPoint. While PowerPoint may DISPLAY raw images from a secondary program correctly on your monitor, it may not PRINT them correctly. Color may shift.</a:t>
            </a:r>
          </a:p>
        </p:txBody>
      </p:sp>
      <p:sp>
        <p:nvSpPr>
          <p:cNvPr id="25" name="Text Placeholder 19"/>
          <p:cNvSpPr>
            <a:spLocks noGrp="1"/>
          </p:cNvSpPr>
          <p:nvPr>
            <p:ph type="body" sz="quarter" idx="16" hasCustomPrompt="1"/>
          </p:nvPr>
        </p:nvSpPr>
        <p:spPr>
          <a:xfrm>
            <a:off x="11711761" y="3049496"/>
            <a:ext cx="4679983" cy="6734300"/>
          </a:xfrm>
          <a:prstGeom prst="rect">
            <a:avLst/>
          </a:prstGeom>
        </p:spPr>
        <p:txBody>
          <a:bodyPr/>
          <a:lstStyle>
            <a:lvl1pPr>
              <a:buFontTx/>
              <a:buNone/>
              <a:defRPr sz="1102"/>
            </a:lvl1pPr>
            <a:lvl2pPr>
              <a:defRPr sz="1890"/>
            </a:lvl2pPr>
            <a:lvl3pPr>
              <a:defRPr sz="1890"/>
            </a:lvl3pPr>
            <a:lvl4pPr>
              <a:defRPr sz="1890"/>
            </a:lvl4pPr>
            <a:lvl5pPr>
              <a:defRPr sz="1890"/>
            </a:lvl5pPr>
          </a:lstStyle>
          <a:p>
            <a:pPr lvl="0"/>
            <a:r>
              <a:rPr lang="en-US" dirty="0"/>
              <a:t>Click here to edit this text</a:t>
            </a:r>
          </a:p>
        </p:txBody>
      </p:sp>
      <p:sp>
        <p:nvSpPr>
          <p:cNvPr id="26" name="Title 20"/>
          <p:cNvSpPr>
            <a:spLocks noGrp="1"/>
          </p:cNvSpPr>
          <p:nvPr>
            <p:ph type="title" hasCustomPrompt="1"/>
          </p:nvPr>
        </p:nvSpPr>
        <p:spPr>
          <a:xfrm>
            <a:off x="3059991" y="381187"/>
            <a:ext cx="10079963" cy="1334154"/>
          </a:xfrm>
          <a:prstGeom prst="rect">
            <a:avLst/>
          </a:prstGeom>
        </p:spPr>
        <p:txBody>
          <a:bodyPr/>
          <a:lstStyle>
            <a:lvl1pPr>
              <a:defRPr sz="3622"/>
            </a:lvl1pPr>
          </a:lstStyle>
          <a:p>
            <a:pPr lvl="0"/>
            <a:r>
              <a:rPr lang="en-US" dirty="0"/>
              <a:t>Title of My Research Poster Goes Here</a:t>
            </a:r>
          </a:p>
        </p:txBody>
      </p:sp>
      <p:sp>
        <p:nvSpPr>
          <p:cNvPr id="27" name="Text Placeholder 22"/>
          <p:cNvSpPr>
            <a:spLocks noGrp="1"/>
          </p:cNvSpPr>
          <p:nvPr>
            <p:ph type="body" sz="quarter" idx="17" hasCustomPrompt="1"/>
          </p:nvPr>
        </p:nvSpPr>
        <p:spPr>
          <a:xfrm>
            <a:off x="13319952" y="508251"/>
            <a:ext cx="3359988" cy="1207091"/>
          </a:xfrm>
          <a:prstGeom prst="rect">
            <a:avLst/>
          </a:prstGeom>
        </p:spPr>
        <p:txBody>
          <a:bodyPr/>
          <a:lstStyle>
            <a:lvl1pPr>
              <a:buFontTx/>
              <a:buNone/>
              <a:defRPr sz="1890" baseline="0"/>
            </a:lvl1pPr>
          </a:lstStyle>
          <a:p>
            <a:pPr lvl="0"/>
            <a:r>
              <a:rPr lang="en-US" dirty="0"/>
              <a:t>Myself and others involved in the research </a:t>
            </a:r>
          </a:p>
        </p:txBody>
      </p:sp>
      <p:sp>
        <p:nvSpPr>
          <p:cNvPr id="28" name="Text Placeholder 24"/>
          <p:cNvSpPr>
            <a:spLocks noGrp="1"/>
          </p:cNvSpPr>
          <p:nvPr>
            <p:ph type="body" sz="quarter" idx="19" hasCustomPrompt="1"/>
          </p:nvPr>
        </p:nvSpPr>
        <p:spPr>
          <a:xfrm>
            <a:off x="6322599" y="2668307"/>
            <a:ext cx="4679983" cy="381187"/>
          </a:xfrm>
          <a:prstGeom prst="rect">
            <a:avLst/>
          </a:prstGeom>
        </p:spPr>
        <p:txBody>
          <a:bodyPr/>
          <a:lstStyle>
            <a:lvl1pPr>
              <a:buFontTx/>
              <a:buNone/>
              <a:defRPr sz="1890" b="1"/>
            </a:lvl1pPr>
          </a:lstStyle>
          <a:p>
            <a:pPr lvl="0"/>
            <a:r>
              <a:rPr lang="en-US" dirty="0"/>
              <a:t>Topic Headline</a:t>
            </a:r>
          </a:p>
        </p:txBody>
      </p:sp>
      <p:sp>
        <p:nvSpPr>
          <p:cNvPr id="29" name="Text Placeholder 24"/>
          <p:cNvSpPr>
            <a:spLocks noGrp="1"/>
          </p:cNvSpPr>
          <p:nvPr>
            <p:ph type="body" sz="quarter" idx="20" hasCustomPrompt="1"/>
          </p:nvPr>
        </p:nvSpPr>
        <p:spPr>
          <a:xfrm>
            <a:off x="863603" y="2668307"/>
            <a:ext cx="4679983" cy="381187"/>
          </a:xfrm>
          <a:prstGeom prst="rect">
            <a:avLst/>
          </a:prstGeom>
        </p:spPr>
        <p:txBody>
          <a:bodyPr/>
          <a:lstStyle>
            <a:lvl1pPr>
              <a:buFontTx/>
              <a:buNone/>
              <a:defRPr sz="1890" b="1"/>
            </a:lvl1pPr>
          </a:lstStyle>
          <a:p>
            <a:pPr lvl="0"/>
            <a:r>
              <a:rPr lang="en-US" dirty="0"/>
              <a:t>Topic Headline</a:t>
            </a:r>
          </a:p>
        </p:txBody>
      </p:sp>
      <p:sp>
        <p:nvSpPr>
          <p:cNvPr id="30" name="Text Placeholder 24"/>
          <p:cNvSpPr>
            <a:spLocks noGrp="1"/>
          </p:cNvSpPr>
          <p:nvPr>
            <p:ph type="body" sz="quarter" idx="21" hasCustomPrompt="1"/>
          </p:nvPr>
        </p:nvSpPr>
        <p:spPr>
          <a:xfrm>
            <a:off x="11711761" y="2659231"/>
            <a:ext cx="4679983" cy="381187"/>
          </a:xfrm>
          <a:prstGeom prst="rect">
            <a:avLst/>
          </a:prstGeom>
        </p:spPr>
        <p:txBody>
          <a:bodyPr/>
          <a:lstStyle>
            <a:lvl1pPr>
              <a:buFontTx/>
              <a:buNone/>
              <a:defRPr sz="1890" b="1"/>
            </a:lvl1pPr>
          </a:lstStyle>
          <a:p>
            <a:pPr lvl="0"/>
            <a:r>
              <a:rPr lang="en-US" dirty="0"/>
              <a:t>Topic Headline</a:t>
            </a:r>
          </a:p>
        </p:txBody>
      </p:sp>
      <p:sp>
        <p:nvSpPr>
          <p:cNvPr id="31" name="Text Placeholder 24"/>
          <p:cNvSpPr>
            <a:spLocks noGrp="1"/>
          </p:cNvSpPr>
          <p:nvPr>
            <p:ph type="body" sz="quarter" idx="22" hasCustomPrompt="1"/>
          </p:nvPr>
        </p:nvSpPr>
        <p:spPr>
          <a:xfrm>
            <a:off x="11723564" y="9974389"/>
            <a:ext cx="4679983" cy="381187"/>
          </a:xfrm>
          <a:prstGeom prst="rect">
            <a:avLst/>
          </a:prstGeom>
        </p:spPr>
        <p:txBody>
          <a:bodyPr/>
          <a:lstStyle>
            <a:lvl1pPr>
              <a:buFontTx/>
              <a:buNone/>
              <a:defRPr sz="1890" b="1"/>
            </a:lvl1pPr>
          </a:lstStyle>
          <a:p>
            <a:pPr lvl="0"/>
            <a:r>
              <a:rPr lang="en-US" dirty="0"/>
              <a:t>Topic Headline</a:t>
            </a:r>
          </a:p>
        </p:txBody>
      </p:sp>
      <p:sp>
        <p:nvSpPr>
          <p:cNvPr id="32" name="Text Placeholder 24"/>
          <p:cNvSpPr>
            <a:spLocks noGrp="1"/>
          </p:cNvSpPr>
          <p:nvPr>
            <p:ph type="body" sz="quarter" idx="23" hasCustomPrompt="1"/>
          </p:nvPr>
        </p:nvSpPr>
        <p:spPr>
          <a:xfrm>
            <a:off x="863603" y="6480177"/>
            <a:ext cx="4679983" cy="381187"/>
          </a:xfrm>
          <a:prstGeom prst="rect">
            <a:avLst/>
          </a:prstGeom>
        </p:spPr>
        <p:txBody>
          <a:bodyPr/>
          <a:lstStyle>
            <a:lvl1pPr>
              <a:buFontTx/>
              <a:buNone/>
              <a:defRPr sz="1890" b="1"/>
            </a:lvl1pPr>
          </a:lstStyle>
          <a:p>
            <a:pPr lvl="0"/>
            <a:r>
              <a:rPr lang="en-US" dirty="0"/>
              <a:t>Topic Headline</a:t>
            </a:r>
          </a:p>
        </p:txBody>
      </p:sp>
      <p:sp>
        <p:nvSpPr>
          <p:cNvPr id="33" name="Text Placeholder 15"/>
          <p:cNvSpPr>
            <a:spLocks noGrp="1"/>
          </p:cNvSpPr>
          <p:nvPr>
            <p:ph type="body" sz="quarter" idx="24" hasCustomPrompt="1"/>
          </p:nvPr>
        </p:nvSpPr>
        <p:spPr>
          <a:xfrm>
            <a:off x="863603" y="3049496"/>
            <a:ext cx="4679983" cy="3303619"/>
          </a:xfrm>
          <a:prstGeom prst="rect">
            <a:avLst/>
          </a:prstGeom>
        </p:spPr>
        <p:txBody>
          <a:bodyPr/>
          <a:lstStyle>
            <a:lvl1pPr>
              <a:buNone/>
              <a:defRPr sz="1260"/>
            </a:lvl1pPr>
          </a:lstStyle>
          <a:p>
            <a:pPr lvl="0"/>
            <a:r>
              <a:rPr lang="en-US" dirty="0"/>
              <a:t>Click here to edit this text </a:t>
            </a:r>
            <a:br>
              <a:rPr lang="en-US" dirty="0"/>
            </a:br>
            <a:r>
              <a:rPr lang="en-US" dirty="0"/>
              <a:t>CHOOSE FROM FIVE LAYOUTS IN THIS TEMPLATE </a:t>
            </a:r>
            <a:br>
              <a:rPr lang="en-US" dirty="0"/>
            </a:br>
            <a:r>
              <a:rPr lang="en-US" dirty="0"/>
              <a:t>On WINDOWS: Click on the HOME TAB. See the Slides Group; chick on Layout to see the layout thumbnail choices. Click on each to apply different layout choices to your slide. </a:t>
            </a:r>
            <a:br>
              <a:rPr lang="en-US" dirty="0"/>
            </a:br>
            <a:r>
              <a:rPr lang="en-US" dirty="0"/>
              <a:t>On a MAC: Click on the SLIDES LAYOUT TAB to see the layout thumbnail choices. Click on each to apply the different layout choices to your slide. Click again on the SLIDES LAYOUT TAB to close it.  </a:t>
            </a:r>
          </a:p>
        </p:txBody>
      </p:sp>
      <p:sp>
        <p:nvSpPr>
          <p:cNvPr id="34" name="Text Placeholder 15"/>
          <p:cNvSpPr>
            <a:spLocks noGrp="1"/>
          </p:cNvSpPr>
          <p:nvPr>
            <p:ph type="body" sz="quarter" idx="25" hasCustomPrompt="1"/>
          </p:nvPr>
        </p:nvSpPr>
        <p:spPr>
          <a:xfrm>
            <a:off x="11723564" y="10355574"/>
            <a:ext cx="4679983" cy="1842403"/>
          </a:xfrm>
          <a:prstGeom prst="rect">
            <a:avLst/>
          </a:prstGeom>
        </p:spPr>
        <p:txBody>
          <a:bodyPr/>
          <a:lstStyle>
            <a:lvl1pPr marL="0" indent="0">
              <a:buNone/>
              <a:defRPr sz="1102"/>
            </a:lvl1pPr>
          </a:lstStyle>
          <a:p>
            <a:pPr lvl="0"/>
            <a:r>
              <a:rPr lang="en-US" dirty="0"/>
              <a:t>Click here to edit this text</a:t>
            </a:r>
            <a:br>
              <a:rPr lang="en-US" dirty="0"/>
            </a:br>
            <a:r>
              <a:rPr lang="en-US" dirty="0"/>
              <a:t>Author, Name. 2002. Article Title, etc. Publication, book, website name, volume, issue, year, page number, according to format.</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7" name="Picture 4" descr="F:\Research Poster Logos\OHIOblack300.tif"/>
          <p:cNvPicPr>
            <a:picLocks noChangeAspect="1" noChangeArrowheads="1"/>
          </p:cNvPicPr>
          <p:nvPr/>
        </p:nvPicPr>
        <p:blipFill>
          <a:blip r:embed="rId7" cstate="print"/>
          <a:srcRect/>
          <a:stretch>
            <a:fillRect/>
          </a:stretch>
        </p:blipFill>
        <p:spPr bwMode="auto">
          <a:xfrm>
            <a:off x="719998" y="840465"/>
            <a:ext cx="2159992" cy="585016"/>
          </a:xfrm>
          <a:prstGeom prst="rect">
            <a:avLst/>
          </a:prstGeom>
          <a:noFill/>
          <a:ln w="9525">
            <a:noFill/>
            <a:miter lim="800000"/>
            <a:headEnd/>
            <a:tailEnd/>
          </a:ln>
        </p:spPr>
      </p:pic>
      <p:sp>
        <p:nvSpPr>
          <p:cNvPr id="6" name="Text Box 812"/>
          <p:cNvSpPr txBox="1">
            <a:spLocks noChangeArrowheads="1"/>
          </p:cNvSpPr>
          <p:nvPr/>
        </p:nvSpPr>
        <p:spPr bwMode="auto">
          <a:xfrm rot="16200000">
            <a:off x="-672852" y="11962428"/>
            <a:ext cx="1611445" cy="71771"/>
          </a:xfrm>
          <a:prstGeom prst="rect">
            <a:avLst/>
          </a:prstGeom>
          <a:noFill/>
          <a:ln w="9525">
            <a:noFill/>
            <a:miter lim="800000"/>
            <a:headEnd/>
            <a:tailEnd/>
          </a:ln>
        </p:spPr>
        <p:txBody>
          <a:bodyPr wrap="none" lIns="35136" tIns="17568" rIns="35136" bIns="17568">
            <a:spAutoFit/>
          </a:bodyPr>
          <a:lstStyle/>
          <a:p>
            <a:pPr algn="r" defTabSz="351250"/>
            <a:r>
              <a:rPr lang="en-US" sz="236" dirty="0">
                <a:latin typeface="Arial"/>
              </a:rPr>
              <a:t>Template design only ©copyright  2008  •  Ohio University</a:t>
            </a:r>
            <a:r>
              <a:rPr lang="en-US" sz="236" baseline="0" dirty="0">
                <a:latin typeface="Arial"/>
              </a:rPr>
              <a:t> </a:t>
            </a:r>
            <a:r>
              <a:rPr lang="en-US" sz="236" dirty="0">
                <a:latin typeface="Arial"/>
              </a:rPr>
              <a:t>•</a:t>
            </a:r>
            <a:r>
              <a:rPr lang="en-US" sz="236" baseline="0" dirty="0">
                <a:latin typeface="Arial"/>
              </a:rPr>
              <a:t> </a:t>
            </a:r>
            <a:r>
              <a:rPr lang="en-US" sz="236" dirty="0">
                <a:latin typeface="Arial"/>
              </a:rPr>
              <a:t>Media </a:t>
            </a:r>
            <a:r>
              <a:rPr lang="en-US" sz="236" baseline="0" dirty="0">
                <a:latin typeface="Arial"/>
              </a:rPr>
              <a:t> Production  </a:t>
            </a:r>
            <a:r>
              <a:rPr lang="en-US" sz="236" dirty="0">
                <a:latin typeface="Arial"/>
              </a:rPr>
              <a:t>•  740.597-2521 •  Spring Quarter </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ctr" defTabSz="1683747" rtl="0" eaLnBrk="1" fontAlgn="base" hangingPunct="1">
        <a:spcBef>
          <a:spcPct val="0"/>
        </a:spcBef>
        <a:spcAft>
          <a:spcPct val="0"/>
        </a:spcAft>
        <a:defRPr sz="3622" b="1" kern="1200">
          <a:solidFill>
            <a:schemeClr val="tx1"/>
          </a:solidFill>
          <a:latin typeface="+mj-lt"/>
          <a:ea typeface="+mj-ea"/>
          <a:cs typeface="+mj-cs"/>
        </a:defRPr>
      </a:lvl1pPr>
      <a:lvl2pPr algn="ctr" defTabSz="1683747" rtl="0" eaLnBrk="1" fontAlgn="base" hangingPunct="1">
        <a:spcBef>
          <a:spcPct val="0"/>
        </a:spcBef>
        <a:spcAft>
          <a:spcPct val="0"/>
        </a:spcAft>
        <a:defRPr sz="8110">
          <a:solidFill>
            <a:schemeClr val="tx1"/>
          </a:solidFill>
          <a:latin typeface="Calibri" pitchFamily="34" charset="0"/>
        </a:defRPr>
      </a:lvl2pPr>
      <a:lvl3pPr algn="ctr" defTabSz="1683747" rtl="0" eaLnBrk="1" fontAlgn="base" hangingPunct="1">
        <a:spcBef>
          <a:spcPct val="0"/>
        </a:spcBef>
        <a:spcAft>
          <a:spcPct val="0"/>
        </a:spcAft>
        <a:defRPr sz="8110">
          <a:solidFill>
            <a:schemeClr val="tx1"/>
          </a:solidFill>
          <a:latin typeface="Calibri" pitchFamily="34" charset="0"/>
        </a:defRPr>
      </a:lvl3pPr>
      <a:lvl4pPr algn="ctr" defTabSz="1683747" rtl="0" eaLnBrk="1" fontAlgn="base" hangingPunct="1">
        <a:spcBef>
          <a:spcPct val="0"/>
        </a:spcBef>
        <a:spcAft>
          <a:spcPct val="0"/>
        </a:spcAft>
        <a:defRPr sz="8110">
          <a:solidFill>
            <a:schemeClr val="tx1"/>
          </a:solidFill>
          <a:latin typeface="Calibri" pitchFamily="34" charset="0"/>
        </a:defRPr>
      </a:lvl4pPr>
      <a:lvl5pPr algn="ctr" defTabSz="1683747" rtl="0" eaLnBrk="1" fontAlgn="base" hangingPunct="1">
        <a:spcBef>
          <a:spcPct val="0"/>
        </a:spcBef>
        <a:spcAft>
          <a:spcPct val="0"/>
        </a:spcAft>
        <a:defRPr sz="8110">
          <a:solidFill>
            <a:schemeClr val="tx1"/>
          </a:solidFill>
          <a:latin typeface="Calibri" pitchFamily="34" charset="0"/>
        </a:defRPr>
      </a:lvl5pPr>
      <a:lvl6pPr marL="359999" algn="ctr" defTabSz="1683747" rtl="0" eaLnBrk="1" fontAlgn="base" hangingPunct="1">
        <a:spcBef>
          <a:spcPct val="0"/>
        </a:spcBef>
        <a:spcAft>
          <a:spcPct val="0"/>
        </a:spcAft>
        <a:defRPr sz="8110">
          <a:solidFill>
            <a:schemeClr val="tx1"/>
          </a:solidFill>
          <a:latin typeface="Calibri" pitchFamily="34" charset="0"/>
        </a:defRPr>
      </a:lvl6pPr>
      <a:lvl7pPr marL="719999" algn="ctr" defTabSz="1683747" rtl="0" eaLnBrk="1" fontAlgn="base" hangingPunct="1">
        <a:spcBef>
          <a:spcPct val="0"/>
        </a:spcBef>
        <a:spcAft>
          <a:spcPct val="0"/>
        </a:spcAft>
        <a:defRPr sz="8110">
          <a:solidFill>
            <a:schemeClr val="tx1"/>
          </a:solidFill>
          <a:latin typeface="Calibri" pitchFamily="34" charset="0"/>
        </a:defRPr>
      </a:lvl7pPr>
      <a:lvl8pPr marL="1079998" algn="ctr" defTabSz="1683747" rtl="0" eaLnBrk="1" fontAlgn="base" hangingPunct="1">
        <a:spcBef>
          <a:spcPct val="0"/>
        </a:spcBef>
        <a:spcAft>
          <a:spcPct val="0"/>
        </a:spcAft>
        <a:defRPr sz="8110">
          <a:solidFill>
            <a:schemeClr val="tx1"/>
          </a:solidFill>
          <a:latin typeface="Calibri" pitchFamily="34" charset="0"/>
        </a:defRPr>
      </a:lvl8pPr>
      <a:lvl9pPr marL="1439997" algn="ctr" defTabSz="1683747" rtl="0" eaLnBrk="1" fontAlgn="base" hangingPunct="1">
        <a:spcBef>
          <a:spcPct val="0"/>
        </a:spcBef>
        <a:spcAft>
          <a:spcPct val="0"/>
        </a:spcAft>
        <a:defRPr sz="8110">
          <a:solidFill>
            <a:schemeClr val="tx1"/>
          </a:solidFill>
          <a:latin typeface="Calibri" pitchFamily="34" charset="0"/>
        </a:defRPr>
      </a:lvl9pPr>
    </p:titleStyle>
    <p:bodyStyle>
      <a:lvl1pPr marL="0" indent="0" algn="l" defTabSz="1683747" rtl="0" eaLnBrk="1" fontAlgn="base" hangingPunct="1">
        <a:spcBef>
          <a:spcPct val="20000"/>
        </a:spcBef>
        <a:spcAft>
          <a:spcPct val="0"/>
        </a:spcAft>
        <a:buFontTx/>
        <a:buNone/>
        <a:defRPr lang="en-US" sz="1890" kern="1200" dirty="0" smtClean="0">
          <a:solidFill>
            <a:schemeClr val="tx1"/>
          </a:solidFill>
          <a:latin typeface="+mn-lt"/>
          <a:ea typeface="+mn-ea"/>
          <a:cs typeface="+mn-cs"/>
        </a:defRPr>
      </a:lvl1pPr>
      <a:lvl2pPr marL="1368748" indent="-526249" algn="l" defTabSz="1683747" rtl="0" eaLnBrk="1" fontAlgn="base" hangingPunct="1">
        <a:spcBef>
          <a:spcPct val="20000"/>
        </a:spcBef>
        <a:spcAft>
          <a:spcPct val="0"/>
        </a:spcAft>
        <a:buFont typeface="Arial" charset="0"/>
        <a:buChar char="–"/>
        <a:defRPr sz="5118" kern="1200">
          <a:solidFill>
            <a:schemeClr val="tx1"/>
          </a:solidFill>
          <a:latin typeface="+mn-lt"/>
          <a:ea typeface="+mn-ea"/>
          <a:cs typeface="+mn-cs"/>
        </a:defRPr>
      </a:lvl2pPr>
      <a:lvl3pPr marL="2104996" indent="-421250" algn="l" defTabSz="1683747" rtl="0" eaLnBrk="1" fontAlgn="base" hangingPunct="1">
        <a:spcBef>
          <a:spcPct val="20000"/>
        </a:spcBef>
        <a:spcAft>
          <a:spcPct val="0"/>
        </a:spcAft>
        <a:buFont typeface="Arial" charset="0"/>
        <a:buChar char="•"/>
        <a:defRPr sz="4409" kern="1200">
          <a:solidFill>
            <a:schemeClr val="tx1"/>
          </a:solidFill>
          <a:latin typeface="+mn-lt"/>
          <a:ea typeface="+mn-ea"/>
          <a:cs typeface="+mn-cs"/>
        </a:defRPr>
      </a:lvl3pPr>
      <a:lvl4pPr marL="2947494" indent="-421250" algn="l" defTabSz="1683747" rtl="0" eaLnBrk="1" fontAlgn="base" hangingPunct="1">
        <a:spcBef>
          <a:spcPct val="20000"/>
        </a:spcBef>
        <a:spcAft>
          <a:spcPct val="0"/>
        </a:spcAft>
        <a:buFont typeface="Arial" charset="0"/>
        <a:buChar char="–"/>
        <a:defRPr sz="3701" kern="1200">
          <a:solidFill>
            <a:schemeClr val="tx1"/>
          </a:solidFill>
          <a:latin typeface="+mn-lt"/>
          <a:ea typeface="+mn-ea"/>
          <a:cs typeface="+mn-cs"/>
        </a:defRPr>
      </a:lvl4pPr>
      <a:lvl5pPr marL="3788743" indent="-421250" algn="l" defTabSz="1683747" rtl="0" eaLnBrk="1" fontAlgn="base" hangingPunct="1">
        <a:spcBef>
          <a:spcPct val="20000"/>
        </a:spcBef>
        <a:spcAft>
          <a:spcPct val="0"/>
        </a:spcAft>
        <a:buFont typeface="Arial" charset="0"/>
        <a:buChar char="»"/>
        <a:defRPr sz="3701" kern="1200">
          <a:solidFill>
            <a:schemeClr val="tx1"/>
          </a:solidFill>
          <a:latin typeface="+mn-lt"/>
          <a:ea typeface="+mn-ea"/>
          <a:cs typeface="+mn-cs"/>
        </a:defRPr>
      </a:lvl5pPr>
      <a:lvl6pPr marL="9490307" indent="-862751" algn="l" defTabSz="3451027" rtl="0" eaLnBrk="1" latinLnBrk="0" hangingPunct="1">
        <a:spcBef>
          <a:spcPct val="20000"/>
        </a:spcBef>
        <a:buFont typeface="Arial" pitchFamily="34" charset="0"/>
        <a:buChar char="•"/>
        <a:defRPr sz="7559" kern="1200">
          <a:solidFill>
            <a:schemeClr val="tx1"/>
          </a:solidFill>
          <a:latin typeface="+mn-lt"/>
          <a:ea typeface="+mn-ea"/>
          <a:cs typeface="+mn-cs"/>
        </a:defRPr>
      </a:lvl6pPr>
      <a:lvl7pPr marL="11215820" indent="-862751" algn="l" defTabSz="3451027" rtl="0" eaLnBrk="1" latinLnBrk="0" hangingPunct="1">
        <a:spcBef>
          <a:spcPct val="20000"/>
        </a:spcBef>
        <a:buFont typeface="Arial" pitchFamily="34" charset="0"/>
        <a:buChar char="•"/>
        <a:defRPr sz="7559" kern="1200">
          <a:solidFill>
            <a:schemeClr val="tx1"/>
          </a:solidFill>
          <a:latin typeface="+mn-lt"/>
          <a:ea typeface="+mn-ea"/>
          <a:cs typeface="+mn-cs"/>
        </a:defRPr>
      </a:lvl7pPr>
      <a:lvl8pPr marL="12941326" indent="-862751" algn="l" defTabSz="3451027" rtl="0" eaLnBrk="1" latinLnBrk="0" hangingPunct="1">
        <a:spcBef>
          <a:spcPct val="20000"/>
        </a:spcBef>
        <a:buFont typeface="Arial" pitchFamily="34" charset="0"/>
        <a:buChar char="•"/>
        <a:defRPr sz="7559" kern="1200">
          <a:solidFill>
            <a:schemeClr val="tx1"/>
          </a:solidFill>
          <a:latin typeface="+mn-lt"/>
          <a:ea typeface="+mn-ea"/>
          <a:cs typeface="+mn-cs"/>
        </a:defRPr>
      </a:lvl8pPr>
      <a:lvl9pPr marL="14666832" indent="-862751" algn="l" defTabSz="3451027" rtl="0" eaLnBrk="1" latinLnBrk="0" hangingPunct="1">
        <a:spcBef>
          <a:spcPct val="20000"/>
        </a:spcBef>
        <a:buFont typeface="Arial" pitchFamily="34" charset="0"/>
        <a:buChar char="•"/>
        <a:defRPr sz="7559" kern="1200">
          <a:solidFill>
            <a:schemeClr val="tx1"/>
          </a:solidFill>
          <a:latin typeface="+mn-lt"/>
          <a:ea typeface="+mn-ea"/>
          <a:cs typeface="+mn-cs"/>
        </a:defRPr>
      </a:lvl9pPr>
    </p:bodyStyle>
    <p:otherStyle>
      <a:defPPr>
        <a:defRPr lang="en-US"/>
      </a:defPPr>
      <a:lvl1pPr marL="0" algn="l" defTabSz="3451027" rtl="0" eaLnBrk="1" latinLnBrk="0" hangingPunct="1">
        <a:defRPr sz="6772" kern="1200">
          <a:solidFill>
            <a:schemeClr val="tx1"/>
          </a:solidFill>
          <a:latin typeface="+mn-lt"/>
          <a:ea typeface="+mn-ea"/>
          <a:cs typeface="+mn-cs"/>
        </a:defRPr>
      </a:lvl1pPr>
      <a:lvl2pPr marL="1725513" algn="l" defTabSz="3451027" rtl="0" eaLnBrk="1" latinLnBrk="0" hangingPunct="1">
        <a:defRPr sz="6772" kern="1200">
          <a:solidFill>
            <a:schemeClr val="tx1"/>
          </a:solidFill>
          <a:latin typeface="+mn-lt"/>
          <a:ea typeface="+mn-ea"/>
          <a:cs typeface="+mn-cs"/>
        </a:defRPr>
      </a:lvl2pPr>
      <a:lvl3pPr marL="3451027" algn="l" defTabSz="3451027" rtl="0" eaLnBrk="1" latinLnBrk="0" hangingPunct="1">
        <a:defRPr sz="6772" kern="1200">
          <a:solidFill>
            <a:schemeClr val="tx1"/>
          </a:solidFill>
          <a:latin typeface="+mn-lt"/>
          <a:ea typeface="+mn-ea"/>
          <a:cs typeface="+mn-cs"/>
        </a:defRPr>
      </a:lvl3pPr>
      <a:lvl4pPr marL="5176540" algn="l" defTabSz="3451027" rtl="0" eaLnBrk="1" latinLnBrk="0" hangingPunct="1">
        <a:defRPr sz="6772" kern="1200">
          <a:solidFill>
            <a:schemeClr val="tx1"/>
          </a:solidFill>
          <a:latin typeface="+mn-lt"/>
          <a:ea typeface="+mn-ea"/>
          <a:cs typeface="+mn-cs"/>
        </a:defRPr>
      </a:lvl4pPr>
      <a:lvl5pPr marL="6902046" algn="l" defTabSz="3451027" rtl="0" eaLnBrk="1" latinLnBrk="0" hangingPunct="1">
        <a:defRPr sz="6772" kern="1200">
          <a:solidFill>
            <a:schemeClr val="tx1"/>
          </a:solidFill>
          <a:latin typeface="+mn-lt"/>
          <a:ea typeface="+mn-ea"/>
          <a:cs typeface="+mn-cs"/>
        </a:defRPr>
      </a:lvl5pPr>
      <a:lvl6pPr marL="8627552" algn="l" defTabSz="3451027" rtl="0" eaLnBrk="1" latinLnBrk="0" hangingPunct="1">
        <a:defRPr sz="6772" kern="1200">
          <a:solidFill>
            <a:schemeClr val="tx1"/>
          </a:solidFill>
          <a:latin typeface="+mn-lt"/>
          <a:ea typeface="+mn-ea"/>
          <a:cs typeface="+mn-cs"/>
        </a:defRPr>
      </a:lvl6pPr>
      <a:lvl7pPr marL="10353054" algn="l" defTabSz="3451027" rtl="0" eaLnBrk="1" latinLnBrk="0" hangingPunct="1">
        <a:defRPr sz="6772" kern="1200">
          <a:solidFill>
            <a:schemeClr val="tx1"/>
          </a:solidFill>
          <a:latin typeface="+mn-lt"/>
          <a:ea typeface="+mn-ea"/>
          <a:cs typeface="+mn-cs"/>
        </a:defRPr>
      </a:lvl7pPr>
      <a:lvl8pPr marL="12078567" algn="l" defTabSz="3451027" rtl="0" eaLnBrk="1" latinLnBrk="0" hangingPunct="1">
        <a:defRPr sz="6772" kern="1200">
          <a:solidFill>
            <a:schemeClr val="tx1"/>
          </a:solidFill>
          <a:latin typeface="+mn-lt"/>
          <a:ea typeface="+mn-ea"/>
          <a:cs typeface="+mn-cs"/>
        </a:defRPr>
      </a:lvl8pPr>
      <a:lvl9pPr marL="13804077" algn="l" defTabSz="3451027" rtl="0" eaLnBrk="1" latinLnBrk="0" hangingPunct="1">
        <a:defRPr sz="677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6"/>
          </p:nvPr>
        </p:nvSpPr>
        <p:spPr>
          <a:xfrm>
            <a:off x="11651435" y="8131212"/>
            <a:ext cx="4679983" cy="1066800"/>
          </a:xfrm>
        </p:spPr>
        <p:txBody>
          <a:bodyPr/>
          <a:lstStyle/>
          <a:p>
            <a:pPr marL="225000" indent="-225000" algn="just">
              <a:buFont typeface="Wingdings" panose="05000000000000000000" pitchFamily="2" charset="2"/>
              <a:buChar char="q"/>
            </a:pPr>
            <a:r>
              <a:rPr lang="en-US" sz="1200" dirty="0" smtClean="0"/>
              <a:t>We have explored the electronic and photocatalythic properties of the </a:t>
            </a:r>
            <a:r>
              <a:rPr lang="en-US" sz="1200" dirty="0" err="1" smtClean="0"/>
              <a:t>vdW</a:t>
            </a:r>
            <a:r>
              <a:rPr lang="en-US" sz="1200" dirty="0" smtClean="0"/>
              <a:t> </a:t>
            </a:r>
            <a:r>
              <a:rPr lang="en-US" sz="1200" dirty="0" err="1" smtClean="0"/>
              <a:t>hetrostructures</a:t>
            </a:r>
            <a:r>
              <a:rPr lang="en-US" sz="1200" dirty="0" smtClean="0"/>
              <a:t> of </a:t>
            </a:r>
            <a:r>
              <a:rPr lang="en-US" sz="1200" dirty="0" err="1" smtClean="0"/>
              <a:t>ZnO</a:t>
            </a:r>
            <a:r>
              <a:rPr lang="en-US" sz="1200" dirty="0" smtClean="0"/>
              <a:t> and </a:t>
            </a:r>
            <a:r>
              <a:rPr lang="en-US" sz="1200" dirty="0" err="1" smtClean="0"/>
              <a:t>MoSSe</a:t>
            </a:r>
            <a:r>
              <a:rPr lang="en-US" sz="1200" dirty="0" smtClean="0"/>
              <a:t> by first principle calculations.</a:t>
            </a:r>
          </a:p>
          <a:p>
            <a:pPr marL="225000" indent="-225000" algn="just">
              <a:buFont typeface="Wingdings" panose="05000000000000000000" pitchFamily="2" charset="2"/>
              <a:buChar char="q"/>
            </a:pPr>
            <a:r>
              <a:rPr lang="en-US" sz="1200" dirty="0" smtClean="0"/>
              <a:t>Models reveal that type of alignment and band gap of the bands are different for different stacking. As we can see for instance type I direct band gap is obtained for AA-I and AB-I and indirect type II band gap alignment for AA-II_S configuration. Therefore it is possible to tune the band gaps and type by changing the stacking configuration.</a:t>
            </a:r>
          </a:p>
          <a:p>
            <a:pPr marL="225000" indent="-225000" algn="just">
              <a:buFont typeface="Wingdings" panose="05000000000000000000" pitchFamily="2" charset="2"/>
              <a:buChar char="q"/>
            </a:pPr>
            <a:r>
              <a:rPr lang="en-US" sz="1200" dirty="0"/>
              <a:t>The band edge position of the </a:t>
            </a:r>
            <a:r>
              <a:rPr lang="en-US" sz="1200" dirty="0" err="1"/>
              <a:t>hetrostructures</a:t>
            </a:r>
            <a:r>
              <a:rPr lang="en-US" sz="1200" dirty="0"/>
              <a:t> relative to the standard reduction and oxidation potential for water splitting at PH=0 is displayed. It can be seen except (AA-II_S) for all the </a:t>
            </a:r>
            <a:r>
              <a:rPr lang="en-US" sz="1200" dirty="0" err="1"/>
              <a:t>hetrostructures</a:t>
            </a:r>
            <a:r>
              <a:rPr lang="en-US" sz="1200" dirty="0"/>
              <a:t> both CB and VB edges are located more positive and more negative than the redox potential of H</a:t>
            </a:r>
            <a:r>
              <a:rPr lang="en-US" sz="1200" baseline="30000" dirty="0"/>
              <a:t>+</a:t>
            </a:r>
            <a:r>
              <a:rPr lang="en-US" sz="1200" dirty="0"/>
              <a:t>/H</a:t>
            </a:r>
            <a:r>
              <a:rPr lang="en-US" sz="1200" baseline="-25000" dirty="0"/>
              <a:t>2 </a:t>
            </a:r>
            <a:r>
              <a:rPr lang="en-US" sz="1200" dirty="0"/>
              <a:t>and O</a:t>
            </a:r>
            <a:r>
              <a:rPr lang="en-US" sz="1200" baseline="-25000" dirty="0"/>
              <a:t>2</a:t>
            </a:r>
            <a:r>
              <a:rPr lang="en-US" sz="1200" dirty="0"/>
              <a:t>/H</a:t>
            </a:r>
            <a:r>
              <a:rPr lang="en-US" sz="1200" baseline="-25000" dirty="0"/>
              <a:t>2</a:t>
            </a:r>
            <a:r>
              <a:rPr lang="en-US" sz="1200" dirty="0"/>
              <a:t>O. Therefore the energy level of CB and VB provides enough force to drive the photo generated electrons and holes to dissociate water into H</a:t>
            </a:r>
            <a:r>
              <a:rPr lang="en-US" sz="1200" baseline="30000" dirty="0"/>
              <a:t>+</a:t>
            </a:r>
            <a:r>
              <a:rPr lang="en-US" sz="1200" dirty="0"/>
              <a:t>/H</a:t>
            </a:r>
            <a:r>
              <a:rPr lang="en-US" sz="1200" baseline="-25000" dirty="0"/>
              <a:t>2</a:t>
            </a:r>
            <a:r>
              <a:rPr lang="en-US" sz="1200" dirty="0"/>
              <a:t> and O</a:t>
            </a:r>
            <a:r>
              <a:rPr lang="en-US" sz="1200" baseline="-25000" dirty="0"/>
              <a:t>2</a:t>
            </a:r>
            <a:r>
              <a:rPr lang="en-US" sz="1200" dirty="0"/>
              <a:t>/H</a:t>
            </a:r>
            <a:r>
              <a:rPr lang="en-US" sz="1200" baseline="-25000" dirty="0"/>
              <a:t>2</a:t>
            </a:r>
            <a:r>
              <a:rPr lang="en-US" sz="1200" dirty="0"/>
              <a:t>O, thus making it promising material  for </a:t>
            </a:r>
            <a:r>
              <a:rPr lang="en-US" sz="1200" dirty="0" err="1"/>
              <a:t>photocatalytic</a:t>
            </a:r>
            <a:r>
              <a:rPr lang="en-US" sz="1200" dirty="0"/>
              <a:t> water splitting. </a:t>
            </a:r>
          </a:p>
          <a:p>
            <a:pPr marL="225000" indent="-225000" algn="just">
              <a:buFont typeface="Wingdings" panose="05000000000000000000" pitchFamily="2" charset="2"/>
              <a:buChar char="q"/>
            </a:pPr>
            <a:endParaRPr lang="en-US" sz="1100" dirty="0" smtClean="0"/>
          </a:p>
          <a:p>
            <a:pPr marL="225000" indent="-225000" algn="just">
              <a:buFont typeface="Wingdings" panose="05000000000000000000" pitchFamily="2" charset="2"/>
              <a:buChar char="q"/>
            </a:pPr>
            <a:endParaRPr lang="en-US" sz="1100" dirty="0"/>
          </a:p>
          <a:p>
            <a:pPr marL="225000" indent="-225000" algn="just">
              <a:buFont typeface="Wingdings" panose="05000000000000000000" pitchFamily="2" charset="2"/>
              <a:buChar char="q"/>
            </a:pPr>
            <a:endParaRPr lang="en-US" sz="1100" dirty="0" smtClean="0"/>
          </a:p>
          <a:p>
            <a:pPr marL="225000" indent="-225000" algn="just">
              <a:buFont typeface="Wingdings" panose="05000000000000000000" pitchFamily="2" charset="2"/>
              <a:buChar char="q"/>
            </a:pPr>
            <a:endParaRPr lang="en-US" sz="1100" dirty="0"/>
          </a:p>
          <a:p>
            <a:endParaRPr lang="en-US" dirty="0"/>
          </a:p>
        </p:txBody>
      </p:sp>
      <p:sp>
        <p:nvSpPr>
          <p:cNvPr id="5" name="Title 4"/>
          <p:cNvSpPr>
            <a:spLocks noGrp="1"/>
          </p:cNvSpPr>
          <p:nvPr>
            <p:ph type="title"/>
          </p:nvPr>
        </p:nvSpPr>
        <p:spPr/>
        <p:txBody>
          <a:bodyPr/>
          <a:lstStyle/>
          <a:p>
            <a:r>
              <a:rPr lang="en-US" dirty="0"/>
              <a:t>P</a:t>
            </a:r>
            <a:r>
              <a:rPr lang="en-US" dirty="0" smtClean="0"/>
              <a:t>romising </a:t>
            </a:r>
            <a:r>
              <a:rPr lang="en-US" dirty="0" err="1" smtClean="0"/>
              <a:t>photocatalytic</a:t>
            </a:r>
            <a:r>
              <a:rPr lang="en-US" dirty="0" smtClean="0"/>
              <a:t> performance and electronic properties of van der Waals </a:t>
            </a:r>
            <a:r>
              <a:rPr lang="en-US" dirty="0" err="1" smtClean="0"/>
              <a:t>Hetrostructure</a:t>
            </a:r>
            <a:r>
              <a:rPr lang="en-US" dirty="0" smtClean="0"/>
              <a:t> of </a:t>
            </a:r>
            <a:r>
              <a:rPr lang="en-US" dirty="0" err="1" smtClean="0"/>
              <a:t>ZnO-MoSSe</a:t>
            </a:r>
            <a:r>
              <a:rPr lang="en-US" dirty="0"/>
              <a:t/>
            </a:r>
            <a:br>
              <a:rPr lang="en-US" dirty="0"/>
            </a:br>
            <a:r>
              <a:rPr lang="en-US" dirty="0"/>
              <a:t/>
            </a:r>
            <a:br>
              <a:rPr lang="en-US" dirty="0"/>
            </a:br>
            <a:endParaRPr lang="en-US" dirty="0"/>
          </a:p>
        </p:txBody>
      </p:sp>
      <p:sp>
        <p:nvSpPr>
          <p:cNvPr id="6" name="Text Placeholder 5"/>
          <p:cNvSpPr>
            <a:spLocks noGrp="1"/>
          </p:cNvSpPr>
          <p:nvPr>
            <p:ph type="body" sz="quarter" idx="17"/>
          </p:nvPr>
        </p:nvSpPr>
        <p:spPr>
          <a:xfrm>
            <a:off x="13319952" y="510197"/>
            <a:ext cx="3359988" cy="1139996"/>
          </a:xfrm>
        </p:spPr>
        <p:txBody>
          <a:bodyPr/>
          <a:lstStyle/>
          <a:p>
            <a:pPr algn="ctr"/>
            <a:r>
              <a:rPr lang="fi-FI" dirty="0">
                <a:solidFill>
                  <a:schemeClr val="tx2"/>
                </a:solidFill>
              </a:rPr>
              <a:t>Georgies Alene, </a:t>
            </a:r>
            <a:r>
              <a:rPr lang="en-US" dirty="0" err="1" smtClean="0">
                <a:solidFill>
                  <a:schemeClr val="tx2"/>
                </a:solidFill>
              </a:rPr>
              <a:t>Tekalign</a:t>
            </a:r>
            <a:r>
              <a:rPr lang="en-US" dirty="0" smtClean="0">
                <a:solidFill>
                  <a:schemeClr val="tx2"/>
                </a:solidFill>
              </a:rPr>
              <a:t> </a:t>
            </a:r>
            <a:r>
              <a:rPr lang="en-US" dirty="0">
                <a:solidFill>
                  <a:schemeClr val="tx2"/>
                </a:solidFill>
              </a:rPr>
              <a:t>T. </a:t>
            </a:r>
            <a:r>
              <a:rPr lang="en-US" dirty="0" err="1">
                <a:solidFill>
                  <a:schemeClr val="tx2"/>
                </a:solidFill>
              </a:rPr>
              <a:t>Debela</a:t>
            </a:r>
            <a:r>
              <a:rPr lang="fi-FI" dirty="0">
                <a:solidFill>
                  <a:schemeClr val="tx2"/>
                </a:solidFill>
              </a:rPr>
              <a:t> , </a:t>
            </a:r>
            <a:r>
              <a:rPr lang="fi-FI" dirty="0" smtClean="0">
                <a:solidFill>
                  <a:schemeClr val="tx2"/>
                </a:solidFill>
              </a:rPr>
              <a:t>Girma </a:t>
            </a:r>
            <a:r>
              <a:rPr lang="fi-FI" dirty="0">
                <a:solidFill>
                  <a:schemeClr val="tx2"/>
                </a:solidFill>
              </a:rPr>
              <a:t>Mekonnen</a:t>
            </a:r>
          </a:p>
        </p:txBody>
      </p:sp>
      <p:sp>
        <p:nvSpPr>
          <p:cNvPr id="7" name="Text Placeholder 6"/>
          <p:cNvSpPr>
            <a:spLocks noGrp="1"/>
          </p:cNvSpPr>
          <p:nvPr>
            <p:ph type="body" sz="quarter" idx="19"/>
          </p:nvPr>
        </p:nvSpPr>
        <p:spPr/>
        <p:txBody>
          <a:bodyPr/>
          <a:lstStyle/>
          <a:p>
            <a:r>
              <a:rPr lang="en-US" sz="2000" dirty="0"/>
              <a:t>Results</a:t>
            </a:r>
          </a:p>
        </p:txBody>
      </p:sp>
      <p:sp>
        <p:nvSpPr>
          <p:cNvPr id="8" name="Text Placeholder 7"/>
          <p:cNvSpPr>
            <a:spLocks noGrp="1"/>
          </p:cNvSpPr>
          <p:nvPr>
            <p:ph type="body" sz="quarter" idx="20"/>
          </p:nvPr>
        </p:nvSpPr>
        <p:spPr/>
        <p:txBody>
          <a:bodyPr/>
          <a:lstStyle/>
          <a:p>
            <a:r>
              <a:rPr lang="en-US" sz="2000" dirty="0"/>
              <a:t>Abstract </a:t>
            </a:r>
          </a:p>
        </p:txBody>
      </p:sp>
      <p:sp>
        <p:nvSpPr>
          <p:cNvPr id="9" name="Text Placeholder 8"/>
          <p:cNvSpPr>
            <a:spLocks noGrp="1"/>
          </p:cNvSpPr>
          <p:nvPr>
            <p:ph type="body" sz="quarter" idx="21"/>
          </p:nvPr>
        </p:nvSpPr>
        <p:spPr>
          <a:xfrm>
            <a:off x="11710176" y="7111120"/>
            <a:ext cx="4679983" cy="359999"/>
          </a:xfrm>
        </p:spPr>
        <p:txBody>
          <a:bodyPr/>
          <a:lstStyle/>
          <a:p>
            <a:r>
              <a:rPr lang="en-US" dirty="0"/>
              <a:t>Conclusions </a:t>
            </a:r>
          </a:p>
        </p:txBody>
      </p:sp>
      <p:sp>
        <p:nvSpPr>
          <p:cNvPr id="11" name="Text Placeholder 10"/>
          <p:cNvSpPr>
            <a:spLocks noGrp="1"/>
          </p:cNvSpPr>
          <p:nvPr>
            <p:ph type="body" sz="quarter" idx="23"/>
          </p:nvPr>
        </p:nvSpPr>
        <p:spPr>
          <a:xfrm>
            <a:off x="867569" y="10515344"/>
            <a:ext cx="4679983" cy="359999"/>
          </a:xfrm>
        </p:spPr>
        <p:txBody>
          <a:bodyPr/>
          <a:lstStyle/>
          <a:p>
            <a:r>
              <a:rPr lang="en-GB" dirty="0" smtClean="0"/>
              <a:t>Methods</a:t>
            </a:r>
            <a:endParaRPr lang="en-GB" dirty="0"/>
          </a:p>
          <a:p>
            <a:pPr marL="225000" indent="-225000" algn="just">
              <a:buFont typeface="Wingdings" panose="05000000000000000000" pitchFamily="2" charset="2"/>
              <a:buChar char="q"/>
            </a:pPr>
            <a:r>
              <a:rPr lang="en-US" sz="1400" dirty="0"/>
              <a:t>Density functional theory as implemented in VASP and QE code. </a:t>
            </a:r>
          </a:p>
          <a:p>
            <a:pPr marL="225000" indent="-225000" algn="just">
              <a:buFont typeface="Wingdings" panose="05000000000000000000" pitchFamily="2" charset="2"/>
              <a:buChar char="q"/>
            </a:pPr>
            <a:r>
              <a:rPr lang="en-US" sz="1400" dirty="0"/>
              <a:t>Quantum Espresso</a:t>
            </a:r>
          </a:p>
          <a:p>
            <a:pPr marL="225000" indent="-225000" algn="just">
              <a:buFont typeface="Wingdings" panose="05000000000000000000" pitchFamily="2" charset="2"/>
              <a:buChar char="q"/>
            </a:pPr>
            <a:r>
              <a:rPr lang="en-US" sz="1400" dirty="0"/>
              <a:t>VASP </a:t>
            </a:r>
          </a:p>
          <a:p>
            <a:pPr marL="225000" indent="-225000" algn="just">
              <a:buFont typeface="Wingdings" panose="05000000000000000000" pitchFamily="2" charset="2"/>
              <a:buChar char="q"/>
            </a:pPr>
            <a:r>
              <a:rPr lang="en-US" sz="1400" dirty="0"/>
              <a:t>Materials studio </a:t>
            </a:r>
          </a:p>
          <a:p>
            <a:endParaRPr lang="en-GB" dirty="0"/>
          </a:p>
        </p:txBody>
      </p:sp>
      <p:sp>
        <p:nvSpPr>
          <p:cNvPr id="12" name="Text Placeholder 11"/>
          <p:cNvSpPr>
            <a:spLocks noGrp="1"/>
          </p:cNvSpPr>
          <p:nvPr>
            <p:ph type="body" sz="quarter" idx="24"/>
          </p:nvPr>
        </p:nvSpPr>
        <p:spPr>
          <a:xfrm>
            <a:off x="860746" y="3089299"/>
            <a:ext cx="4679983" cy="3119989"/>
          </a:xfrm>
        </p:spPr>
        <p:txBody>
          <a:bodyPr/>
          <a:lstStyle/>
          <a:p>
            <a:pPr marL="225000" indent="-225000" algn="just">
              <a:buFont typeface="Wingdings" panose="05000000000000000000" pitchFamily="2" charset="2"/>
              <a:buChar char="q"/>
            </a:pPr>
            <a:r>
              <a:rPr lang="en-US" sz="1200" dirty="0" smtClean="0"/>
              <a:t>Recently constructing a vertically stacking of two dimensional materials in to layered van der Waals </a:t>
            </a:r>
            <a:r>
              <a:rPr lang="en-US" sz="1200" dirty="0" err="1" smtClean="0"/>
              <a:t>hetrostructures</a:t>
            </a:r>
            <a:r>
              <a:rPr lang="en-US" sz="1200" dirty="0" smtClean="0"/>
              <a:t> are getting an interest because of their promising properties for </a:t>
            </a:r>
            <a:r>
              <a:rPr lang="en-US" sz="1200" dirty="0" err="1" smtClean="0"/>
              <a:t>photocatalytic</a:t>
            </a:r>
            <a:r>
              <a:rPr lang="en-US" sz="1200" dirty="0" smtClean="0"/>
              <a:t> and optoelectronics devices.  </a:t>
            </a:r>
          </a:p>
          <a:p>
            <a:pPr marL="225000" indent="-225000" algn="just">
              <a:buFont typeface="Wingdings" panose="05000000000000000000" pitchFamily="2" charset="2"/>
              <a:buChar char="q"/>
            </a:pPr>
            <a:r>
              <a:rPr lang="en-US" sz="1200" dirty="0" smtClean="0"/>
              <a:t>In this work we systematically investigated the geometric features, electronic properties, band alignment and </a:t>
            </a:r>
            <a:r>
              <a:rPr lang="en-US" sz="1200" dirty="0" err="1" smtClean="0"/>
              <a:t>photocatalytic</a:t>
            </a:r>
            <a:r>
              <a:rPr lang="en-US" sz="1200" dirty="0" smtClean="0"/>
              <a:t> properties of </a:t>
            </a:r>
            <a:r>
              <a:rPr lang="en-US" sz="1200" dirty="0" err="1" smtClean="0"/>
              <a:t>ZnO-MoSSe</a:t>
            </a:r>
            <a:r>
              <a:rPr lang="en-US" sz="1200" dirty="0" smtClean="0"/>
              <a:t> </a:t>
            </a:r>
            <a:r>
              <a:rPr lang="en-US" sz="1200" dirty="0" err="1" smtClean="0"/>
              <a:t>hetrostructures</a:t>
            </a:r>
            <a:r>
              <a:rPr lang="en-US" sz="1200" dirty="0" smtClean="0"/>
              <a:t> using first principle calculations.  </a:t>
            </a:r>
            <a:endParaRPr lang="en-GB" sz="1200" dirty="0"/>
          </a:p>
          <a:p>
            <a:endParaRPr lang="en-US" dirty="0"/>
          </a:p>
        </p:txBody>
      </p:sp>
      <p:sp>
        <p:nvSpPr>
          <p:cNvPr id="19" name="Text Placeholder 10">
            <a:extLst>
              <a:ext uri="{FF2B5EF4-FFF2-40B4-BE49-F238E27FC236}">
                <a16:creationId xmlns="" xmlns:a16="http://schemas.microsoft.com/office/drawing/2014/main" id="{B2405A78-BEA5-447A-9FCD-5EF70B0A21FA}"/>
              </a:ext>
            </a:extLst>
          </p:cNvPr>
          <p:cNvSpPr txBox="1">
            <a:spLocks/>
          </p:cNvSpPr>
          <p:nvPr/>
        </p:nvSpPr>
        <p:spPr>
          <a:xfrm>
            <a:off x="774119" y="7894977"/>
            <a:ext cx="4679983" cy="359999"/>
          </a:xfrm>
          <a:prstGeom prst="rect">
            <a:avLst/>
          </a:prstGeom>
        </p:spPr>
        <p:txBody>
          <a:bodyPr/>
          <a:lstStyle>
            <a:lvl1pPr marL="0" indent="0" algn="l" defTabSz="2138363" rtl="0" eaLnBrk="1" fontAlgn="base" hangingPunct="1">
              <a:spcBef>
                <a:spcPct val="20000"/>
              </a:spcBef>
              <a:spcAft>
                <a:spcPct val="0"/>
              </a:spcAft>
              <a:buFontTx/>
              <a:buNone/>
              <a:defRPr lang="en-US" sz="2400" b="1" kern="1200">
                <a:solidFill>
                  <a:schemeClr val="tx1"/>
                </a:solidFill>
                <a:latin typeface="+mn-lt"/>
                <a:ea typeface="+mn-ea"/>
                <a:cs typeface="+mn-cs"/>
              </a:defRPr>
            </a:lvl1pPr>
            <a:lvl2pPr marL="1738313" indent="-668338" algn="l" defTabSz="2138363" rtl="0" eaLnBrk="1" fontAlgn="base" hangingPunct="1">
              <a:spcBef>
                <a:spcPct val="20000"/>
              </a:spcBef>
              <a:spcAft>
                <a:spcPct val="0"/>
              </a:spcAft>
              <a:buFont typeface="Arial" charset="0"/>
              <a:buChar char="–"/>
              <a:defRPr sz="6500" kern="1200">
                <a:solidFill>
                  <a:schemeClr val="tx1"/>
                </a:solidFill>
                <a:latin typeface="+mn-lt"/>
                <a:ea typeface="+mn-ea"/>
                <a:cs typeface="+mn-cs"/>
              </a:defRPr>
            </a:lvl2pPr>
            <a:lvl3pPr marL="2673350" indent="-534988" algn="l" defTabSz="2138363" rtl="0" eaLnBrk="1" fontAlgn="base" hangingPunct="1">
              <a:spcBef>
                <a:spcPct val="20000"/>
              </a:spcBef>
              <a:spcAft>
                <a:spcPct val="0"/>
              </a:spcAft>
              <a:buFont typeface="Arial" charset="0"/>
              <a:buChar char="•"/>
              <a:defRPr sz="5600" kern="1200">
                <a:solidFill>
                  <a:schemeClr val="tx1"/>
                </a:solidFill>
                <a:latin typeface="+mn-lt"/>
                <a:ea typeface="+mn-ea"/>
                <a:cs typeface="+mn-cs"/>
              </a:defRPr>
            </a:lvl3pPr>
            <a:lvl4pPr marL="3743325" indent="-534988" algn="l" defTabSz="2138363" rtl="0" eaLnBrk="1" fontAlgn="base" hangingPunct="1">
              <a:spcBef>
                <a:spcPct val="20000"/>
              </a:spcBef>
              <a:spcAft>
                <a:spcPct val="0"/>
              </a:spcAft>
              <a:buFont typeface="Arial" charset="0"/>
              <a:buChar char="–"/>
              <a:defRPr sz="4700" kern="1200">
                <a:solidFill>
                  <a:schemeClr val="tx1"/>
                </a:solidFill>
                <a:latin typeface="+mn-lt"/>
                <a:ea typeface="+mn-ea"/>
                <a:cs typeface="+mn-cs"/>
              </a:defRPr>
            </a:lvl4pPr>
            <a:lvl5pPr marL="4811713" indent="-534988" algn="l" defTabSz="2138363" rtl="0" eaLnBrk="1" fontAlgn="base" hangingPunct="1">
              <a:spcBef>
                <a:spcPct val="20000"/>
              </a:spcBef>
              <a:spcAft>
                <a:spcPct val="0"/>
              </a:spcAft>
              <a:buFont typeface="Arial" charset="0"/>
              <a:buChar char="»"/>
              <a:defRPr sz="4700" kern="1200">
                <a:solidFill>
                  <a:schemeClr val="tx1"/>
                </a:solidFill>
                <a:latin typeface="+mn-lt"/>
                <a:ea typeface="+mn-ea"/>
                <a:cs typeface="+mn-cs"/>
              </a:defRPr>
            </a:lvl5pPr>
            <a:lvl6pPr marL="12052714" indent="-1095696" algn="l" defTabSz="4382813"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44120" indent="-1095696" algn="l" defTabSz="4382813"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35517" indent="-1095696" algn="l" defTabSz="4382813"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26914" indent="-1095696" algn="l" defTabSz="4382813"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r>
              <a:rPr lang="en-GB" sz="2000" dirty="0"/>
              <a:t>Why </a:t>
            </a:r>
            <a:r>
              <a:rPr lang="en-GB" sz="2000" dirty="0" smtClean="0"/>
              <a:t>van der Waals </a:t>
            </a:r>
            <a:r>
              <a:rPr lang="en-GB" sz="2000" dirty="0" err="1" smtClean="0"/>
              <a:t>Hetrostructures</a:t>
            </a:r>
            <a:r>
              <a:rPr lang="en-GB" sz="2000" dirty="0" smtClean="0"/>
              <a:t> </a:t>
            </a:r>
            <a:endParaRPr lang="en-GB" sz="2000" dirty="0"/>
          </a:p>
          <a:p>
            <a:endParaRPr lang="en-GB" sz="1890" dirty="0"/>
          </a:p>
        </p:txBody>
      </p:sp>
      <p:sp>
        <p:nvSpPr>
          <p:cNvPr id="20" name="Rectangle 19">
            <a:extLst>
              <a:ext uri="{FF2B5EF4-FFF2-40B4-BE49-F238E27FC236}">
                <a16:creationId xmlns="" xmlns:a16="http://schemas.microsoft.com/office/drawing/2014/main" id="{8626426F-29C6-4F64-8574-A2967D61F7DE}"/>
              </a:ext>
            </a:extLst>
          </p:cNvPr>
          <p:cNvSpPr/>
          <p:nvPr/>
        </p:nvSpPr>
        <p:spPr>
          <a:xfrm>
            <a:off x="774119" y="8407935"/>
            <a:ext cx="4869302" cy="2123658"/>
          </a:xfrm>
          <a:prstGeom prst="rect">
            <a:avLst/>
          </a:prstGeom>
        </p:spPr>
        <p:txBody>
          <a:bodyPr wrap="square">
            <a:spAutoFit/>
          </a:bodyPr>
          <a:lstStyle/>
          <a:p>
            <a:pPr marL="225000" indent="-225000" algn="just">
              <a:buFont typeface="Wingdings" panose="05000000000000000000" pitchFamily="2" charset="2"/>
              <a:buChar char="q"/>
            </a:pPr>
            <a:r>
              <a:rPr lang="en-GB" sz="1200" kern="1000" dirty="0">
                <a:latin typeface="+mj-lt"/>
                <a:ea typeface="SimSun" panose="02010600030101010101" pitchFamily="2" charset="-122"/>
              </a:rPr>
              <a:t>The </a:t>
            </a:r>
            <a:r>
              <a:rPr lang="en-GB" sz="1200" kern="0" dirty="0">
                <a:latin typeface="+mj-lt"/>
                <a:ea typeface="SimSun" panose="02010600030101010101" pitchFamily="2" charset="-122"/>
              </a:rPr>
              <a:t>recent </a:t>
            </a:r>
            <a:r>
              <a:rPr lang="en-GB" sz="1200" kern="1000" dirty="0">
                <a:latin typeface="+mj-lt"/>
                <a:ea typeface="SimSun" panose="02010600030101010101" pitchFamily="2" charset="-122"/>
              </a:rPr>
              <a:t>rapid </a:t>
            </a:r>
            <a:r>
              <a:rPr lang="en-US" sz="1200" kern="1000" dirty="0">
                <a:latin typeface="+mj-lt"/>
                <a:ea typeface="SimSun" panose="02010600030101010101" pitchFamily="2" charset="-122"/>
                <a:cs typeface="Arial" panose="020B0604020202020204" pitchFamily="34" charset="0"/>
              </a:rPr>
              <a:t>developments in electronics, medicine, health care, energy production, environmental remediation and transportation have been fostered with the help of new nanomaterials and associated technologies</a:t>
            </a:r>
            <a:endParaRPr lang="en-US" sz="1200" kern="1000" dirty="0">
              <a:latin typeface="+mj-lt"/>
              <a:ea typeface="SimSun" panose="02010600030101010101" pitchFamily="2" charset="-122"/>
            </a:endParaRPr>
          </a:p>
          <a:p>
            <a:pPr marL="225000" indent="-225000" algn="just">
              <a:buFont typeface="Wingdings" panose="05000000000000000000" pitchFamily="2" charset="2"/>
              <a:buChar char="q"/>
            </a:pPr>
            <a:r>
              <a:rPr lang="en-US" sz="1200" kern="1000" dirty="0" smtClean="0">
                <a:latin typeface="+mj-lt"/>
                <a:ea typeface="SimSun" panose="02010600030101010101" pitchFamily="2" charset="-122"/>
              </a:rPr>
              <a:t>Being nanostructured and having desirable electronic properties, JTMDs </a:t>
            </a:r>
            <a:r>
              <a:rPr lang="en-US" sz="1200" kern="1000" dirty="0">
                <a:latin typeface="+mj-lt"/>
                <a:ea typeface="SimSun" panose="02010600030101010101" pitchFamily="2" charset="-122"/>
              </a:rPr>
              <a:t>nanostructures is expected to have </a:t>
            </a:r>
            <a:r>
              <a:rPr lang="en-US" sz="1200" kern="0" dirty="0">
                <a:latin typeface="+mj-lt"/>
                <a:ea typeface="SimSun" panose="02010600030101010101" pitchFamily="2" charset="-122"/>
              </a:rPr>
              <a:t>a</a:t>
            </a:r>
            <a:r>
              <a:rPr lang="en-US" sz="1200" kern="1000" dirty="0">
                <a:latin typeface="+mj-lt"/>
                <a:ea typeface="SimSun" panose="02010600030101010101" pitchFamily="2" charset="-122"/>
              </a:rPr>
              <a:t> large specific surface area and </a:t>
            </a:r>
            <a:r>
              <a:rPr lang="en-US" sz="1200" kern="0" dirty="0">
                <a:latin typeface="+mj-lt"/>
                <a:ea typeface="SimSun" panose="02010600030101010101" pitchFamily="2" charset="-122"/>
              </a:rPr>
              <a:t>is </a:t>
            </a:r>
            <a:r>
              <a:rPr lang="en-US" sz="1200" kern="1000" dirty="0">
                <a:latin typeface="+mj-lt"/>
                <a:ea typeface="SimSun" panose="02010600030101010101" pitchFamily="2" charset="-122"/>
              </a:rPr>
              <a:t>known to </a:t>
            </a:r>
            <a:r>
              <a:rPr lang="en-US" sz="1200" kern="0" dirty="0">
                <a:latin typeface="+mj-lt"/>
                <a:ea typeface="SimSun" panose="02010600030101010101" pitchFamily="2" charset="-122"/>
              </a:rPr>
              <a:t>exhibit</a:t>
            </a:r>
            <a:r>
              <a:rPr lang="en-US" sz="1200" kern="1000" dirty="0">
                <a:latin typeface="+mj-lt"/>
                <a:ea typeface="SimSun" panose="02010600030101010101" pitchFamily="2" charset="-122"/>
              </a:rPr>
              <a:t> some catalytic behavior</a:t>
            </a:r>
            <a:r>
              <a:rPr lang="en-US" sz="1200" kern="0" dirty="0">
                <a:latin typeface="+mj-lt"/>
                <a:ea typeface="SimSun" panose="02010600030101010101" pitchFamily="2" charset="-122"/>
              </a:rPr>
              <a:t>,</a:t>
            </a:r>
            <a:r>
              <a:rPr lang="en-US" sz="1200" kern="1000" dirty="0">
                <a:latin typeface="+mj-lt"/>
                <a:ea typeface="SimSun" panose="02010600030101010101" pitchFamily="2" charset="-122"/>
              </a:rPr>
              <a:t> prompting its analysis for </a:t>
            </a:r>
            <a:r>
              <a:rPr lang="en-US" sz="1200" kern="1000" dirty="0" err="1" smtClean="0">
                <a:latin typeface="+mj-lt"/>
                <a:ea typeface="SimSun" panose="02010600030101010101" pitchFamily="2" charset="-122"/>
              </a:rPr>
              <a:t>photocatalytic</a:t>
            </a:r>
            <a:r>
              <a:rPr lang="en-US" sz="1200" kern="1000" dirty="0" smtClean="0">
                <a:latin typeface="+mj-lt"/>
                <a:ea typeface="SimSun" panose="02010600030101010101" pitchFamily="2" charset="-122"/>
              </a:rPr>
              <a:t> material applications.</a:t>
            </a:r>
          </a:p>
          <a:p>
            <a:pPr algn="just"/>
            <a:endParaRPr lang="en-US" sz="1200" kern="1000" dirty="0" smtClean="0">
              <a:latin typeface="+mj-lt"/>
              <a:ea typeface="SimSun" panose="02010600030101010101" pitchFamily="2" charset="-122"/>
            </a:endParaRPr>
          </a:p>
          <a:p>
            <a:pPr marL="225000" indent="-225000" algn="just">
              <a:buFont typeface="Wingdings" panose="05000000000000000000" pitchFamily="2" charset="2"/>
              <a:buChar char="q"/>
            </a:pPr>
            <a:r>
              <a:rPr lang="en-US" sz="1200" dirty="0"/>
              <a:t>Combines advantages of the constituting structures.</a:t>
            </a:r>
          </a:p>
          <a:p>
            <a:pPr marL="225000" indent="-225000" algn="just">
              <a:buFont typeface="Wingdings" panose="05000000000000000000" pitchFamily="2" charset="2"/>
              <a:buChar char="q"/>
            </a:pPr>
            <a:endParaRPr lang="en-US" sz="1200" kern="1000" dirty="0">
              <a:latin typeface="+mj-lt"/>
              <a:ea typeface="SimSun" panose="02010600030101010101" pitchFamily="2" charset="-122"/>
            </a:endParaRPr>
          </a:p>
        </p:txBody>
      </p:sp>
      <p:pic>
        <p:nvPicPr>
          <p:cNvPr id="1027" name="Picture 3"/>
          <p:cNvPicPr>
            <a:picLocks noChangeAspect="1" noChangeArrowheads="1"/>
          </p:cNvPicPr>
          <p:nvPr/>
        </p:nvPicPr>
        <p:blipFill>
          <a:blip r:embed="rId2"/>
          <a:srcRect/>
          <a:stretch>
            <a:fillRect/>
          </a:stretch>
        </p:blipFill>
        <p:spPr bwMode="auto">
          <a:xfrm>
            <a:off x="715169" y="0"/>
            <a:ext cx="2286000" cy="2120412"/>
          </a:xfrm>
          <a:prstGeom prst="rect">
            <a:avLst/>
          </a:prstGeom>
          <a:noFill/>
          <a:ln w="9525">
            <a:noFill/>
            <a:miter lim="800000"/>
            <a:headEnd/>
            <a:tailEnd/>
          </a:ln>
          <a:effectLst/>
        </p:spPr>
      </p:pic>
      <p:sp>
        <p:nvSpPr>
          <p:cNvPr id="27" name="Rectangle 26"/>
          <p:cNvSpPr/>
          <p:nvPr/>
        </p:nvSpPr>
        <p:spPr>
          <a:xfrm>
            <a:off x="6353969" y="3051175"/>
            <a:ext cx="3056478" cy="323165"/>
          </a:xfrm>
          <a:prstGeom prst="rect">
            <a:avLst/>
          </a:prstGeom>
        </p:spPr>
        <p:txBody>
          <a:bodyPr wrap="none">
            <a:spAutoFit/>
          </a:bodyPr>
          <a:lstStyle/>
          <a:p>
            <a:r>
              <a:rPr lang="en-US" sz="1500" b="1" dirty="0" smtClean="0">
                <a:latin typeface="+mj-lt"/>
              </a:rPr>
              <a:t>Band Structure and band alignment </a:t>
            </a:r>
          </a:p>
        </p:txBody>
      </p:sp>
      <p:sp>
        <p:nvSpPr>
          <p:cNvPr id="39" name="Rectangle 38"/>
          <p:cNvSpPr/>
          <p:nvPr/>
        </p:nvSpPr>
        <p:spPr>
          <a:xfrm>
            <a:off x="11611768" y="2639285"/>
            <a:ext cx="4876801" cy="600164"/>
          </a:xfrm>
          <a:prstGeom prst="rect">
            <a:avLst/>
          </a:prstGeom>
        </p:spPr>
        <p:txBody>
          <a:bodyPr wrap="square">
            <a:spAutoFit/>
          </a:bodyPr>
          <a:lstStyle/>
          <a:p>
            <a:r>
              <a:rPr lang="en-US" sz="1100" dirty="0" smtClean="0">
                <a:latin typeface="+mj-lt"/>
              </a:rPr>
              <a:t>The valance band (VB) and conduction band (CB) edge alignment of the </a:t>
            </a:r>
            <a:r>
              <a:rPr lang="en-US" sz="1100" dirty="0" err="1" smtClean="0">
                <a:latin typeface="+mj-lt"/>
              </a:rPr>
              <a:t>hetrostructures</a:t>
            </a:r>
            <a:r>
              <a:rPr lang="en-US" sz="1100" dirty="0" smtClean="0">
                <a:latin typeface="+mj-lt"/>
              </a:rPr>
              <a:t>. The red dashed-lines represent the standard oxidation and reduction potentials for water splitting.</a:t>
            </a:r>
            <a:endParaRPr lang="en-US" sz="1100" dirty="0">
              <a:latin typeface="+mj-lt"/>
            </a:endParaRPr>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4849" y="4683787"/>
            <a:ext cx="2217981" cy="1402489"/>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4534" y="4643982"/>
            <a:ext cx="2025299" cy="1406245"/>
          </a:xfrm>
          <a:prstGeom prst="rect">
            <a:avLst/>
          </a:prstGeom>
        </p:spPr>
      </p:pic>
      <p:sp>
        <p:nvSpPr>
          <p:cNvPr id="18" name="TextBox 17"/>
          <p:cNvSpPr txBox="1"/>
          <p:nvPr/>
        </p:nvSpPr>
        <p:spPr>
          <a:xfrm>
            <a:off x="974250" y="10845224"/>
            <a:ext cx="883919" cy="390235"/>
          </a:xfrm>
          <a:prstGeom prst="rect">
            <a:avLst/>
          </a:prstGeom>
          <a:noFill/>
        </p:spPr>
        <p:txBody>
          <a:bodyPr wrap="square" rtlCol="0">
            <a:spAutoFit/>
          </a:bodyPr>
          <a:lstStyle/>
          <a:p>
            <a:endParaRPr lang="en-US" dirty="0"/>
          </a:p>
        </p:txBody>
      </p:sp>
      <p:pic>
        <p:nvPicPr>
          <p:cNvPr id="22" name="Picture 2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67637" y="6268727"/>
            <a:ext cx="2166229" cy="1261348"/>
          </a:xfrm>
          <a:prstGeom prst="rect">
            <a:avLst/>
          </a:prstGeom>
        </p:spPr>
      </p:pic>
      <p:pic>
        <p:nvPicPr>
          <p:cNvPr id="25" name="Picture 2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248824" y="6298455"/>
            <a:ext cx="2309520" cy="1307900"/>
          </a:xfrm>
          <a:prstGeom prst="rect">
            <a:avLst/>
          </a:prstGeom>
        </p:spPr>
      </p:pic>
      <p:pic>
        <p:nvPicPr>
          <p:cNvPr id="32" name="Picture 3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77833" y="3565444"/>
            <a:ext cx="3657600" cy="2798928"/>
          </a:xfrm>
          <a:prstGeom prst="rect">
            <a:avLst/>
          </a:prstGeom>
        </p:spPr>
      </p:pic>
      <p:pic>
        <p:nvPicPr>
          <p:cNvPr id="34" name="Picture 3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813755" y="6330591"/>
            <a:ext cx="3657600" cy="2798928"/>
          </a:xfrm>
          <a:prstGeom prst="rect">
            <a:avLst/>
          </a:prstGeom>
        </p:spPr>
      </p:pic>
      <p:sp>
        <p:nvSpPr>
          <p:cNvPr id="35" name="TextBox 34"/>
          <p:cNvSpPr txBox="1"/>
          <p:nvPr/>
        </p:nvSpPr>
        <p:spPr>
          <a:xfrm>
            <a:off x="6538937" y="6690237"/>
            <a:ext cx="914400" cy="390235"/>
          </a:xfrm>
          <a:prstGeom prst="rect">
            <a:avLst/>
          </a:prstGeom>
          <a:noFill/>
        </p:spPr>
        <p:txBody>
          <a:bodyPr wrap="square" rtlCol="0">
            <a:spAutoFit/>
          </a:bodyPr>
          <a:lstStyle/>
          <a:p>
            <a:r>
              <a:rPr lang="en-US" dirty="0" smtClean="0"/>
              <a:t>AB-I</a:t>
            </a:r>
            <a:endParaRPr lang="en-US" dirty="0"/>
          </a:p>
        </p:txBody>
      </p:sp>
      <p:sp>
        <p:nvSpPr>
          <p:cNvPr id="40" name="TextBox 39"/>
          <p:cNvSpPr txBox="1"/>
          <p:nvPr/>
        </p:nvSpPr>
        <p:spPr>
          <a:xfrm>
            <a:off x="6523381" y="3452058"/>
            <a:ext cx="914400" cy="390235"/>
          </a:xfrm>
          <a:prstGeom prst="rect">
            <a:avLst/>
          </a:prstGeom>
          <a:noFill/>
        </p:spPr>
        <p:txBody>
          <a:bodyPr wrap="square" rtlCol="0">
            <a:spAutoFit/>
          </a:bodyPr>
          <a:lstStyle/>
          <a:p>
            <a:r>
              <a:rPr lang="en-US" dirty="0" smtClean="0"/>
              <a:t>AA-I</a:t>
            </a:r>
            <a:endParaRPr lang="en-US" dirty="0"/>
          </a:p>
        </p:txBody>
      </p:sp>
      <p:pic>
        <p:nvPicPr>
          <p:cNvPr id="41" name="Picture 4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826240" y="9037392"/>
            <a:ext cx="3657600" cy="2798928"/>
          </a:xfrm>
          <a:prstGeom prst="rect">
            <a:avLst/>
          </a:prstGeom>
        </p:spPr>
      </p:pic>
      <p:sp>
        <p:nvSpPr>
          <p:cNvPr id="42" name="TextBox 41"/>
          <p:cNvSpPr txBox="1"/>
          <p:nvPr/>
        </p:nvSpPr>
        <p:spPr>
          <a:xfrm>
            <a:off x="6453032" y="9002895"/>
            <a:ext cx="1055097" cy="390235"/>
          </a:xfrm>
          <a:prstGeom prst="rect">
            <a:avLst/>
          </a:prstGeom>
          <a:noFill/>
        </p:spPr>
        <p:txBody>
          <a:bodyPr wrap="none" rtlCol="0">
            <a:spAutoFit/>
          </a:bodyPr>
          <a:lstStyle/>
          <a:p>
            <a:r>
              <a:rPr lang="en-US" dirty="0" smtClean="0"/>
              <a:t>AA-II_S</a:t>
            </a:r>
            <a:endParaRPr lang="en-US" dirty="0"/>
          </a:p>
        </p:txBody>
      </p:sp>
      <p:pic>
        <p:nvPicPr>
          <p:cNvPr id="43" name="Picture 4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581491" y="3161653"/>
            <a:ext cx="4939843" cy="3780148"/>
          </a:xfrm>
          <a:prstGeom prst="rect">
            <a:avLst/>
          </a:prstGeom>
        </p:spPr>
      </p:pic>
    </p:spTree>
  </p:cSld>
  <p:clrMapOvr>
    <a:masterClrMapping/>
  </p:clrMapOvr>
</p:sld>
</file>

<file path=ppt/theme/theme1.xml><?xml version="1.0" encoding="utf-8"?>
<a:theme xmlns:a="http://schemas.openxmlformats.org/drawingml/2006/main" name="36x48_5color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36x48_BLUE</Template>
  <TotalTime>3750</TotalTime>
  <Words>400</Words>
  <Application>Microsoft Office PowerPoint</Application>
  <PresentationFormat>Custom</PresentationFormat>
  <Paragraphs>28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SimSun</vt:lpstr>
      <vt:lpstr>Arial</vt:lpstr>
      <vt:lpstr>Calibri</vt:lpstr>
      <vt:lpstr>Times New Roman</vt:lpstr>
      <vt:lpstr>Wingdings</vt:lpstr>
      <vt:lpstr>36x48_5colors</vt:lpstr>
      <vt:lpstr>Promising photocatalytic performance and electronic properties of van der Waals Hetrostructure of ZnO-MoSSe  </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george</cp:lastModifiedBy>
  <cp:revision>71</cp:revision>
  <cp:lastPrinted>2008-03-12T16:04:08Z</cp:lastPrinted>
  <dcterms:created xsi:type="dcterms:W3CDTF">2018-09-25T15:12:15Z</dcterms:created>
  <dcterms:modified xsi:type="dcterms:W3CDTF">2021-03-08T14:10:01Z</dcterms:modified>
</cp:coreProperties>
</file>